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73" r:id="rId6"/>
    <p:sldId id="262" r:id="rId7"/>
    <p:sldId id="270" r:id="rId8"/>
    <p:sldId id="268" r:id="rId9"/>
    <p:sldId id="263" r:id="rId10"/>
    <p:sldId id="265" r:id="rId11"/>
    <p:sldId id="266" r:id="rId12"/>
    <p:sldId id="276" r:id="rId13"/>
    <p:sldId id="277" r:id="rId14"/>
    <p:sldId id="275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544" autoAdjust="0"/>
  </p:normalViewPr>
  <p:slideViewPr>
    <p:cSldViewPr snapToGrid="0">
      <p:cViewPr varScale="1">
        <p:scale>
          <a:sx n="80" d="100"/>
          <a:sy n="80" d="100"/>
        </p:scale>
        <p:origin x="120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20AC-33B8-45F9-8D45-44993212CB59}" type="datetimeFigureOut">
              <a:rPr lang="cs-CZ" smtClean="0"/>
              <a:t>28.04.2022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120F1-9B08-46E7-898B-73F87D4500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8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76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622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03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95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311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6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8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67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4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292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410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20F1-9B08-46E7-898B-73F87D4500D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6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nacr.cz/validatorPDF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list@nacr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vcr.cz/clanek/narodni-standard-pro-elektronicke-systemy-spisove-sluzby.asp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ibuse.homerova@ceskearchiv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test.nacr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ortal.nacr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alidatorsip.nacr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66072" y="920730"/>
            <a:ext cx="8915399" cy="226278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Národní archivní portál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0202" y="3089709"/>
            <a:ext cx="8653112" cy="3388093"/>
          </a:xfrm>
        </p:spPr>
        <p:txBody>
          <a:bodyPr/>
          <a:lstStyle/>
          <a:p>
            <a:pPr algn="ctr"/>
            <a:endParaRPr lang="cs-CZ" dirty="0"/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a elektronické skartační řízení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r"/>
            <a:endParaRPr lang="cs-CZ" sz="2400" b="1" dirty="0"/>
          </a:p>
          <a:p>
            <a:pPr algn="ctr"/>
            <a:r>
              <a:rPr lang="cs-CZ" sz="2400" b="1" dirty="0"/>
              <a:t>České Budějovice, 13. dubna 2022</a:t>
            </a:r>
          </a:p>
        </p:txBody>
      </p:sp>
    </p:spTree>
    <p:extLst>
      <p:ext uri="{BB962C8B-B14F-4D97-AF65-F5344CB8AC3E}">
        <p14:creationId xmlns:p14="http://schemas.microsoft.com/office/powerpoint/2010/main" val="326659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745" y="1147411"/>
            <a:ext cx="4058234" cy="1127760"/>
          </a:xfrm>
        </p:spPr>
        <p:txBody>
          <a:bodyPr/>
          <a:lstStyle/>
          <a:p>
            <a:r>
              <a:rPr lang="cs-CZ" sz="3600" b="1" dirty="0"/>
              <a:t>Validátor PDF/A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935722" y="2275171"/>
            <a:ext cx="8915399" cy="2749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webová služba NA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hlinkClick r:id="rId3"/>
              </a:rPr>
              <a:t>https://digi.nacr.cz/validatorPDF/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ověřován soulad dokumentu ve formátu PDF/A s platným standardem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74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1713" y="342900"/>
            <a:ext cx="6105208" cy="1059180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Datové formáty komponent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89212" y="1866900"/>
            <a:ext cx="8915399" cy="404301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b="1" dirty="0"/>
              <a:t>výstupní datové formáty </a:t>
            </a:r>
            <a:r>
              <a:rPr lang="cs-CZ" dirty="0"/>
              <a:t>(dále jen „VDF“) dokumentů v digitální podobě </a:t>
            </a:r>
          </a:p>
          <a:p>
            <a:r>
              <a:rPr lang="cs-CZ" dirty="0"/>
              <a:t>     definuje § 23 </a:t>
            </a:r>
            <a:r>
              <a:rPr lang="cs-CZ" dirty="0" err="1"/>
              <a:t>vyhl</a:t>
            </a:r>
            <a:r>
              <a:rPr lang="cs-CZ" dirty="0"/>
              <a:t>. č. 259/2012 Sb., o podrobnostech výkonu spisové služby: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statické textové dokumenty a kombinované textové a obrazové dokumenty – PDF/A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statické obrazové dokumenty - PNG, TIF/TIFF, JPEG/JFIF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dynamické obrazové dokumenty – GIF, MPEG-1,2,4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zvukové dokumenty – MP2, MP3, WAV, PCM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databáze a datové věty – XML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/>
              <a:t>účetní záznamy – ISDOC verze 5.2 a vyšší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dirty="0" err="1"/>
              <a:t>metadata</a:t>
            </a:r>
            <a:r>
              <a:rPr lang="cs-CZ" dirty="0"/>
              <a:t> - XML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r>
              <a:rPr lang="cs-CZ" dirty="0"/>
              <a:t>         </a:t>
            </a:r>
            <a:r>
              <a:rPr lang="cs-CZ" b="1" dirty="0"/>
              <a:t>POZOR!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nutnost převodu dokumentu do VDF před uložením do spisovny </a:t>
            </a:r>
          </a:p>
          <a:p>
            <a:pPr lvl="1"/>
            <a:r>
              <a:rPr lang="cs-CZ" dirty="0"/>
              <a:t>     (viz § 19 odst. 2 písm. f) vyhlášky)</a:t>
            </a:r>
          </a:p>
        </p:txBody>
      </p:sp>
    </p:spTree>
    <p:extLst>
      <p:ext uri="{BB962C8B-B14F-4D97-AF65-F5344CB8AC3E}">
        <p14:creationId xmlns:p14="http://schemas.microsoft.com/office/powerpoint/2010/main" val="166636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6470" y="465532"/>
            <a:ext cx="4158098" cy="46853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První </a:t>
            </a:r>
            <a:r>
              <a:rPr lang="cs-CZ" sz="3600" b="1" dirty="0" err="1"/>
              <a:t>eSŘ</a:t>
            </a:r>
            <a:r>
              <a:rPr lang="cs-CZ" sz="3600" b="1" dirty="0"/>
              <a:t> – postup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76284" y="2418736"/>
            <a:ext cx="9822425" cy="516193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cs-CZ" dirty="0"/>
              <a:t>Žádost o zřízení účtu na portálu zaslaná příslušnému archivu, resp. lokálnímu správci L. </a:t>
            </a:r>
            <a:r>
              <a:rPr lang="cs-CZ" dirty="0" err="1"/>
              <a:t>Homerové</a:t>
            </a:r>
            <a:r>
              <a:rPr lang="cs-CZ" dirty="0"/>
              <a:t> </a:t>
            </a:r>
            <a:r>
              <a:rPr lang="cs-CZ" i="1" dirty="0"/>
              <a:t>(jméno a příjmení, pracovní zařazení, mailová adresa, telefonní číslo), </a:t>
            </a:r>
            <a:r>
              <a:rPr lang="cs-CZ" dirty="0"/>
              <a:t>(nejprve v testovací, poté i v ostré verzi) </a:t>
            </a:r>
            <a:endParaRPr lang="cs-CZ" i="1" dirty="0"/>
          </a:p>
          <a:p>
            <a:pPr marL="342900" indent="-342900">
              <a:buAutoNum type="arabicPeriod"/>
            </a:pPr>
            <a:r>
              <a:rPr lang="cs-CZ" dirty="0"/>
              <a:t>Založení účtu a odeslání přihlašovacích údajů žadateli (uživatelské jméno a heslo)</a:t>
            </a:r>
          </a:p>
          <a:p>
            <a:pPr marL="342900" indent="-342900">
              <a:buAutoNum type="arabicPeriod"/>
            </a:pPr>
            <a:r>
              <a:rPr lang="cs-CZ" dirty="0"/>
              <a:t>Vygenerování </a:t>
            </a:r>
            <a:r>
              <a:rPr lang="cs-CZ" dirty="0" err="1"/>
              <a:t>SIPů</a:t>
            </a:r>
            <a:r>
              <a:rPr lang="cs-CZ" dirty="0"/>
              <a:t> z </a:t>
            </a:r>
            <a:r>
              <a:rPr lang="cs-CZ" dirty="0" err="1"/>
              <a:t>eSpisu</a:t>
            </a:r>
            <a:r>
              <a:rPr lang="cs-CZ" dirty="0"/>
              <a:t>-Lite (napoprvé skartační znak „S“ – lze vyfiltrovat,  menší množství)</a:t>
            </a:r>
          </a:p>
          <a:p>
            <a:pPr marL="342900" indent="-342900">
              <a:buAutoNum type="arabicPeriod"/>
            </a:pPr>
            <a:r>
              <a:rPr lang="cs-CZ" dirty="0"/>
              <a:t>Nahrání </a:t>
            </a:r>
            <a:r>
              <a:rPr lang="cs-CZ" dirty="0" err="1"/>
              <a:t>SIPů</a:t>
            </a:r>
            <a:r>
              <a:rPr lang="cs-CZ" dirty="0"/>
              <a:t> na portál (validní </a:t>
            </a:r>
            <a:r>
              <a:rPr lang="cs-CZ" dirty="0">
                <a:sym typeface="Wingdings 3" panose="05040102010807070707" pitchFamily="18" charset="2"/>
              </a:rPr>
              <a:t> finalizovat skartační návrh X nevalidní </a:t>
            </a:r>
            <a:r>
              <a:rPr lang="cs-CZ" dirty="0" err="1">
                <a:sym typeface="Wingdings 3" panose="05040102010807070707" pitchFamily="18" charset="2"/>
              </a:rPr>
              <a:t>SIPy</a:t>
            </a:r>
            <a:r>
              <a:rPr lang="cs-CZ" dirty="0">
                <a:sym typeface="Wingdings 3" panose="05040102010807070707" pitchFamily="18" charset="2"/>
              </a:rPr>
              <a:t> opravit a znovu nahrát na portál)</a:t>
            </a:r>
          </a:p>
          <a:p>
            <a:pPr marL="342900" indent="-342900">
              <a:buAutoNum type="arabicPeriod"/>
            </a:pPr>
            <a:r>
              <a:rPr lang="cs-CZ" b="1" dirty="0">
                <a:sym typeface="Wingdings 3" panose="05040102010807070707" pitchFamily="18" charset="2"/>
              </a:rPr>
              <a:t>Odeslat archivu skartační návrh </a:t>
            </a:r>
            <a:r>
              <a:rPr lang="cs-CZ" dirty="0">
                <a:sym typeface="Wingdings 3" panose="05040102010807070707" pitchFamily="18" charset="2"/>
              </a:rPr>
              <a:t>(průvodní dopis + </a:t>
            </a:r>
            <a:r>
              <a:rPr lang="cs-CZ" dirty="0">
                <a:solidFill>
                  <a:schemeClr val="accent1"/>
                </a:solidFill>
                <a:sym typeface="Wingdings 3" panose="05040102010807070707" pitchFamily="18" charset="2"/>
              </a:rPr>
              <a:t>Seznam k provedení výběru archiválií</a:t>
            </a:r>
            <a:r>
              <a:rPr lang="cs-CZ" dirty="0">
                <a:sym typeface="Wingdings 3" panose="05040102010807070707" pitchFamily="18" charset="2"/>
              </a:rPr>
              <a:t> = výstup z portálu) nejlépe do DS archivu – </a:t>
            </a:r>
            <a:r>
              <a:rPr lang="cs-CZ" b="1" dirty="0">
                <a:sym typeface="Wingdings 3" panose="05040102010807070707" pitchFamily="18" charset="2"/>
              </a:rPr>
              <a:t>neplatí pro testovací verzi</a:t>
            </a:r>
          </a:p>
          <a:p>
            <a:pPr marL="342900" indent="-342900">
              <a:buAutoNum type="arabicPeriod"/>
            </a:pPr>
            <a:r>
              <a:rPr lang="cs-CZ" dirty="0">
                <a:sym typeface="Wingdings 3" panose="05040102010807070707" pitchFamily="18" charset="2"/>
              </a:rPr>
              <a:t>Fáze rozhodování archiváře příslušného archivu (SOA, </a:t>
            </a:r>
            <a:r>
              <a:rPr lang="cs-CZ" dirty="0" err="1">
                <a:sym typeface="Wingdings 3" panose="05040102010807070707" pitchFamily="18" charset="2"/>
              </a:rPr>
              <a:t>SOkA</a:t>
            </a:r>
            <a:r>
              <a:rPr lang="cs-CZ" dirty="0">
                <a:sym typeface="Wingdings 3" panose="05040102010807070707" pitchFamily="18" charset="2"/>
              </a:rPr>
              <a:t>)</a:t>
            </a:r>
          </a:p>
          <a:p>
            <a:pPr marL="342900" indent="-342900">
              <a:buAutoNum type="arabicPeriod"/>
            </a:pPr>
            <a:r>
              <a:rPr lang="cs-CZ" dirty="0">
                <a:sym typeface="Wingdings 3" panose="05040102010807070707" pitchFamily="18" charset="2"/>
              </a:rPr>
              <a:t>Archiv odešle původci skartační protokol a </a:t>
            </a:r>
            <a:r>
              <a:rPr lang="cs-CZ" dirty="0">
                <a:solidFill>
                  <a:schemeClr val="accent1"/>
                </a:solidFill>
                <a:sym typeface="Wingdings 3" panose="05040102010807070707" pitchFamily="18" charset="2"/>
              </a:rPr>
              <a:t>Seznam k protokolu o výběru archiválií </a:t>
            </a:r>
            <a:r>
              <a:rPr lang="cs-CZ" dirty="0">
                <a:sym typeface="Wingdings 3" panose="05040102010807070707" pitchFamily="18" charset="2"/>
              </a:rPr>
              <a:t>= výstup z portálu(PDF/A, XML)</a:t>
            </a:r>
          </a:p>
          <a:p>
            <a:pPr marL="342900" indent="-342900">
              <a:buAutoNum type="arabicPeriod"/>
            </a:pPr>
            <a:r>
              <a:rPr lang="cs-CZ" dirty="0">
                <a:sym typeface="Wingdings 3" panose="05040102010807070707" pitchFamily="18" charset="2"/>
              </a:rPr>
              <a:t>Nahrání Seznamu k protokolu o výběru archiválií ve formátu XML do </a:t>
            </a:r>
            <a:r>
              <a:rPr lang="cs-CZ" dirty="0" err="1">
                <a:sym typeface="Wingdings 3" panose="05040102010807070707" pitchFamily="18" charset="2"/>
              </a:rPr>
              <a:t>eSpisu</a:t>
            </a:r>
            <a:r>
              <a:rPr lang="cs-CZ" dirty="0">
                <a:sym typeface="Wingdings 3" panose="05040102010807070707" pitchFamily="18" charset="2"/>
              </a:rPr>
              <a:t>-Lite</a:t>
            </a:r>
          </a:p>
          <a:p>
            <a:pPr marL="342900" indent="-342900">
              <a:buAutoNum type="arabicPeriod"/>
            </a:pPr>
            <a:r>
              <a:rPr lang="cs-CZ" dirty="0">
                <a:sym typeface="Wingdings 3" panose="05040102010807070707" pitchFamily="18" charset="2"/>
              </a:rPr>
              <a:t>Zničení dokumentů a spisů (v </a:t>
            </a:r>
            <a:r>
              <a:rPr lang="cs-CZ" dirty="0" err="1">
                <a:sym typeface="Wingdings 3" panose="05040102010807070707" pitchFamily="18" charset="2"/>
              </a:rPr>
              <a:t>eSpisu</a:t>
            </a:r>
            <a:r>
              <a:rPr lang="cs-CZ" dirty="0">
                <a:sym typeface="Wingdings 3" panose="05040102010807070707" pitchFamily="18" charset="2"/>
              </a:rPr>
              <a:t>-Lite i fyzicky), případně předání </a:t>
            </a:r>
            <a:r>
              <a:rPr lang="cs-CZ">
                <a:sym typeface="Wingdings 3" panose="05040102010807070707" pitchFamily="18" charset="2"/>
              </a:rPr>
              <a:t>vybraných archiválií</a:t>
            </a:r>
            <a:endParaRPr lang="cs-CZ" dirty="0">
              <a:sym typeface="Wingdings 3" panose="05040102010807070707" pitchFamily="18" charset="2"/>
            </a:endParaRPr>
          </a:p>
          <a:p>
            <a:pPr marL="342900" indent="-342900">
              <a:buAutoNum type="arabicPeriod"/>
            </a:pPr>
            <a:endParaRPr lang="cs-CZ" dirty="0">
              <a:sym typeface="Wingdings 3" panose="05040102010807070707" pitchFamily="18" charset="2"/>
            </a:endParaRPr>
          </a:p>
          <a:p>
            <a:r>
              <a:rPr lang="cs-CZ" dirty="0">
                <a:sym typeface="Wingdings 3" panose="05040102010807070707" pitchFamily="18" charset="2"/>
              </a:rPr>
              <a:t>Kroky 1, 3, 4, 5, 8, 9 realizuje původce X  kroky 2, 6, 7 realizuje archiv</a:t>
            </a:r>
          </a:p>
          <a:p>
            <a:pPr marL="342900" indent="-342900">
              <a:buAutoNum type="arabicPeriod"/>
            </a:pPr>
            <a:endParaRPr lang="cs-CZ" dirty="0">
              <a:sym typeface="Wingdings 3" panose="05040102010807070707" pitchFamily="18" charset="2"/>
            </a:endParaRPr>
          </a:p>
          <a:p>
            <a:pPr marL="342900" indent="-342900">
              <a:buAutoNum type="arabicPeriod"/>
            </a:pPr>
            <a:endParaRPr lang="cs-CZ" dirty="0">
              <a:sym typeface="Wingdings 3" panose="05040102010807070707" pitchFamily="18" charset="2"/>
            </a:endParaRPr>
          </a:p>
          <a:p>
            <a:pPr marL="342900" indent="-342900">
              <a:buAutoNum type="arabicPeriod"/>
            </a:pPr>
            <a:endParaRPr lang="cs-CZ" dirty="0">
              <a:sym typeface="Wingdings 3" panose="05040102010807070707" pitchFamily="18" charset="2"/>
            </a:endParaRPr>
          </a:p>
          <a:p>
            <a:pPr marL="342900" indent="-342900">
              <a:buAutoNum type="arabicPeriod"/>
            </a:pPr>
            <a:endParaRPr lang="cs-CZ" dirty="0">
              <a:sym typeface="Wingdings 3" panose="05040102010807070707" pitchFamily="18" charset="2"/>
            </a:endParaRP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24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9987" y="1052051"/>
            <a:ext cx="5551897" cy="658761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Je dobré vědět …..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57681" y="2192932"/>
            <a:ext cx="8915399" cy="4789033"/>
          </a:xfrm>
        </p:spPr>
        <p:txBody>
          <a:bodyPr/>
          <a:lstStyle/>
          <a:p>
            <a:r>
              <a:rPr lang="cs-CZ" b="1" dirty="0"/>
              <a:t>INFORMAČNÍ LIST.</a:t>
            </a:r>
            <a:r>
              <a:rPr lang="cs-CZ" dirty="0"/>
              <a:t> Bulletin pro otázky elektronické spisové služby a dokumentů v digitální podobě (určeno pro původce, archivy a dodavatele IS) </a:t>
            </a:r>
          </a:p>
          <a:p>
            <a:r>
              <a:rPr lang="cs-CZ" dirty="0"/>
              <a:t>Vydává NA v Praze, lze objednat na: </a:t>
            </a:r>
            <a:r>
              <a:rPr lang="cs-CZ" dirty="0">
                <a:hlinkClick r:id="rId3"/>
              </a:rPr>
              <a:t>infolist@nacr.cz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Národní standard pro elektronické systémy spisové služby</a:t>
            </a:r>
          </a:p>
          <a:p>
            <a:r>
              <a:rPr lang="cs-CZ" dirty="0">
                <a:hlinkClick r:id="rId4"/>
              </a:rPr>
              <a:t>https://www.mvcr.cz/clanek/narodni-standard-pro-elektronicke-systemy-spisove-sluzby.aspx</a:t>
            </a:r>
            <a:endParaRPr lang="cs-CZ" dirty="0"/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52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4714" y="741145"/>
            <a:ext cx="8915399" cy="1118194"/>
          </a:xfrm>
        </p:spPr>
        <p:txBody>
          <a:bodyPr/>
          <a:lstStyle/>
          <a:p>
            <a:r>
              <a:rPr lang="cs-CZ" dirty="0"/>
              <a:t>Seznam zkratek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820219" y="2059806"/>
            <a:ext cx="7857613" cy="388871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Č. j.		– číslo jednací</a:t>
            </a:r>
          </a:p>
          <a:p>
            <a:r>
              <a:rPr lang="cs-CZ" dirty="0"/>
              <a:t>DS		– datová schránka	</a:t>
            </a:r>
          </a:p>
          <a:p>
            <a:r>
              <a:rPr lang="cs-CZ" dirty="0" err="1"/>
              <a:t>eSSL</a:t>
            </a:r>
            <a:r>
              <a:rPr lang="cs-CZ" dirty="0"/>
              <a:t>		– elektronický systém spisové služby (</a:t>
            </a:r>
            <a:r>
              <a:rPr lang="cs-CZ" dirty="0" err="1"/>
              <a:t>eSpis</a:t>
            </a:r>
            <a:r>
              <a:rPr lang="cs-CZ" dirty="0"/>
              <a:t>-Lite)</a:t>
            </a:r>
          </a:p>
          <a:p>
            <a:r>
              <a:rPr lang="cs-CZ" dirty="0" err="1"/>
              <a:t>eSŘ</a:t>
            </a:r>
            <a:r>
              <a:rPr lang="cs-CZ" dirty="0"/>
              <a:t>		– elektronické skartační řízení</a:t>
            </a:r>
          </a:p>
          <a:p>
            <a:r>
              <a:rPr lang="cs-CZ" dirty="0"/>
              <a:t>IS 		– informační systém</a:t>
            </a:r>
          </a:p>
          <a:p>
            <a:r>
              <a:rPr lang="cs-CZ" dirty="0"/>
              <a:t>NA          – Národní archiv v Praze</a:t>
            </a:r>
          </a:p>
          <a:p>
            <a:r>
              <a:rPr lang="cs-CZ" dirty="0" err="1"/>
              <a:t>NArP</a:t>
            </a:r>
            <a:r>
              <a:rPr lang="cs-CZ" dirty="0"/>
              <a:t>	– Národní archivní portál</a:t>
            </a:r>
          </a:p>
          <a:p>
            <a:r>
              <a:rPr lang="cs-CZ" dirty="0"/>
              <a:t>NAD	– Národní digitální archiv</a:t>
            </a:r>
          </a:p>
          <a:p>
            <a:r>
              <a:rPr lang="cs-CZ" dirty="0"/>
              <a:t>NS		– Národní standard pro elektronické systémy spisové služby</a:t>
            </a:r>
          </a:p>
          <a:p>
            <a:r>
              <a:rPr lang="cs-CZ" dirty="0"/>
              <a:t>SOA		– Státní oblastní archiv v Třeboni</a:t>
            </a:r>
          </a:p>
          <a:p>
            <a:r>
              <a:rPr lang="cs-CZ" dirty="0" err="1"/>
              <a:t>SOkA</a:t>
            </a:r>
            <a:r>
              <a:rPr lang="cs-CZ" dirty="0"/>
              <a:t> 	– příslušný státní okresní archiv		 </a:t>
            </a:r>
          </a:p>
        </p:txBody>
      </p:sp>
    </p:spTree>
    <p:extLst>
      <p:ext uri="{BB962C8B-B14F-4D97-AF65-F5344CB8AC3E}">
        <p14:creationId xmlns:p14="http://schemas.microsoft.com/office/powerpoint/2010/main" val="1277859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Kontakt: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36219" y="2162475"/>
            <a:ext cx="6699183" cy="3420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Mgr. Libuše </a:t>
            </a:r>
            <a:r>
              <a:rPr lang="cs-CZ" sz="2800" dirty="0" err="1"/>
              <a:t>Homerová</a:t>
            </a:r>
            <a:endParaRPr lang="cs-CZ" sz="2800" dirty="0"/>
          </a:p>
          <a:p>
            <a:pPr marL="0" indent="0">
              <a:buNone/>
            </a:pPr>
            <a:r>
              <a:rPr lang="cs-CZ" sz="2800" dirty="0">
                <a:hlinkClick r:id="rId2"/>
              </a:rPr>
              <a:t>libuse.homerova@ceskearchivy.cz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tel.: 386 701 218</a:t>
            </a:r>
          </a:p>
          <a:p>
            <a:pPr marL="0" indent="0">
              <a:buNone/>
            </a:pPr>
            <a:r>
              <a:rPr lang="cs-CZ" sz="2800" dirty="0"/>
              <a:t>https://www.ceskearchivy.cz</a:t>
            </a:r>
          </a:p>
        </p:txBody>
      </p:sp>
    </p:spTree>
    <p:extLst>
      <p:ext uri="{BB962C8B-B14F-4D97-AF65-F5344CB8AC3E}">
        <p14:creationId xmlns:p14="http://schemas.microsoft.com/office/powerpoint/2010/main" val="148187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9658" y="427790"/>
            <a:ext cx="8499108" cy="1706879"/>
          </a:xfrm>
        </p:spPr>
        <p:txBody>
          <a:bodyPr>
            <a:noAutofit/>
          </a:bodyPr>
          <a:lstStyle/>
          <a:p>
            <a:pPr algn="ctr"/>
            <a:br>
              <a:rPr lang="cs-CZ" sz="3600" b="1" dirty="0"/>
            </a:br>
            <a:br>
              <a:rPr lang="cs-CZ" sz="3600" b="1" dirty="0"/>
            </a:br>
            <a:r>
              <a:rPr lang="cs-CZ" sz="2800" b="1" dirty="0"/>
              <a:t>Co to je a k čemu slouží Národní archivní portál </a:t>
            </a:r>
            <a:br>
              <a:rPr lang="cs-CZ" sz="2800" dirty="0"/>
            </a:br>
            <a:r>
              <a:rPr lang="cs-CZ" sz="2400" dirty="0"/>
              <a:t>(dále jen „portál, </a:t>
            </a:r>
            <a:r>
              <a:rPr lang="cs-CZ" sz="2400" dirty="0" err="1"/>
              <a:t>NArP</a:t>
            </a:r>
            <a:r>
              <a:rPr lang="cs-CZ" sz="2400" dirty="0"/>
              <a:t>“) 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44875" y="2030930"/>
            <a:ext cx="8353891" cy="4297681"/>
          </a:xfrm>
        </p:spPr>
        <p:txBody>
          <a:bodyPr>
            <a:normAutofit/>
          </a:bodyPr>
          <a:lstStyle/>
          <a:p>
            <a:pPr marL="285750" indent="-285750">
              <a:buClrTx/>
              <a:buFontTx/>
              <a:buChar char="-"/>
            </a:pPr>
            <a:endParaRPr lang="cs-CZ" dirty="0"/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b="1" dirty="0"/>
              <a:t>IS veřejné správy </a:t>
            </a:r>
            <a:r>
              <a:rPr lang="cs-CZ" dirty="0"/>
              <a:t>(§18 b odst. 3 zák. č. 499/2004 Sb.)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dirty="0"/>
              <a:t>funkční </a:t>
            </a:r>
            <a:r>
              <a:rPr lang="cs-CZ" b="1" dirty="0"/>
              <a:t>nadstavba národního digitálního archivu </a:t>
            </a:r>
            <a:r>
              <a:rPr lang="cs-CZ" dirty="0"/>
              <a:t>(dále jen „NDA“), tj. dlouhodobého úložiště digitálních archiválií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dirty="0"/>
              <a:t>umožňuje zpřístupnění archiválií v digitální podobě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dirty="0"/>
              <a:t>bezpečné </a:t>
            </a:r>
            <a:r>
              <a:rPr lang="cs-CZ" b="1" dirty="0"/>
              <a:t>rozhraní NDA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dirty="0"/>
              <a:t>spravován NDA, potažmo Národním archivem v Praze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cs-CZ" dirty="0"/>
              <a:t>obsahuje několik funkčních celků: </a:t>
            </a:r>
            <a:r>
              <a:rPr lang="cs-CZ" dirty="0" err="1"/>
              <a:t>eVýběr</a:t>
            </a:r>
            <a:r>
              <a:rPr lang="cs-CZ" dirty="0"/>
              <a:t>, </a:t>
            </a:r>
            <a:r>
              <a:rPr lang="cs-CZ" dirty="0" err="1"/>
              <a:t>ePředání</a:t>
            </a:r>
            <a:r>
              <a:rPr lang="cs-CZ" dirty="0"/>
              <a:t>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jedna z klíčových funkcionalit portálu - </a:t>
            </a:r>
            <a:r>
              <a:rPr lang="cs-CZ" b="1" dirty="0"/>
              <a:t>výběr a příjem archiválií v digitální podobě včetně jejich </a:t>
            </a:r>
            <a:r>
              <a:rPr lang="cs-CZ" b="1" dirty="0" err="1"/>
              <a:t>metadat</a:t>
            </a:r>
            <a:r>
              <a:rPr lang="cs-CZ" dirty="0"/>
              <a:t> dálkovým přístupem (</a:t>
            </a:r>
            <a:r>
              <a:rPr lang="cs-CZ" dirty="0" err="1"/>
              <a:t>eVýběr</a:t>
            </a:r>
            <a:r>
              <a:rPr lang="cs-CZ" dirty="0"/>
              <a:t>, </a:t>
            </a:r>
            <a:r>
              <a:rPr lang="cs-CZ" dirty="0" err="1"/>
              <a:t>ePředání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2332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1701" y="603119"/>
            <a:ext cx="3884878" cy="90121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Verze portálu</a:t>
            </a:r>
            <a:br>
              <a:rPr lang="cs-CZ" b="1" dirty="0"/>
            </a:br>
            <a:r>
              <a:rPr lang="cs-CZ" b="1" dirty="0"/>
              <a:t>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15866" y="1944952"/>
            <a:ext cx="6939814" cy="414016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Testovací (školící):</a:t>
            </a:r>
          </a:p>
          <a:p>
            <a:pPr marL="0" indent="0">
              <a:buNone/>
            </a:pPr>
            <a:r>
              <a:rPr lang="cs-CZ" sz="2800" dirty="0">
                <a:hlinkClick r:id="rId3"/>
              </a:rPr>
              <a:t>https://portaltest.nacr.cz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Produkční (ostrá):</a:t>
            </a:r>
          </a:p>
          <a:p>
            <a:pPr marL="0" indent="0">
              <a:buNone/>
            </a:pPr>
            <a:r>
              <a:rPr lang="cs-CZ" sz="2800" dirty="0">
                <a:hlinkClick r:id="rId4"/>
              </a:rPr>
              <a:t>https://portal.nacr.cz</a:t>
            </a:r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59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01" y="383640"/>
            <a:ext cx="10193153" cy="59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5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7540" y="980245"/>
            <a:ext cx="9130646" cy="71090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/>
              <a:t>„Klasické“ nebo elektronické skartační řízení?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5721" y="2454442"/>
            <a:ext cx="7921575" cy="41690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nerozhoduje podoba dokumentu</a:t>
            </a:r>
            <a:r>
              <a:rPr lang="cs-CZ" dirty="0"/>
              <a:t> </a:t>
            </a:r>
            <a:r>
              <a:rPr lang="cs-CZ" i="1" dirty="0"/>
              <a:t>(listinná, digitální)</a:t>
            </a:r>
            <a:r>
              <a:rPr lang="cs-CZ" dirty="0"/>
              <a:t>, </a:t>
            </a:r>
            <a:r>
              <a:rPr lang="cs-CZ" b="1" dirty="0"/>
              <a:t>ale jeho evidence v </a:t>
            </a:r>
            <a:r>
              <a:rPr lang="cs-CZ" b="1" dirty="0" err="1"/>
              <a:t>eSpisu</a:t>
            </a:r>
            <a:r>
              <a:rPr lang="cs-CZ" b="1" dirty="0"/>
              <a:t>-Lite</a:t>
            </a:r>
            <a:r>
              <a:rPr lang="cs-CZ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 evidován = má č. j. </a:t>
            </a:r>
            <a:r>
              <a:rPr lang="cs-CZ" dirty="0">
                <a:sym typeface="Wingdings 3" panose="05040102010807070707" pitchFamily="18" charset="2"/>
              </a:rPr>
              <a:t> podléhá </a:t>
            </a:r>
            <a:r>
              <a:rPr lang="cs-CZ" dirty="0" err="1">
                <a:sym typeface="Wingdings 3" panose="05040102010807070707" pitchFamily="18" charset="2"/>
              </a:rPr>
              <a:t>eSŘ</a:t>
            </a:r>
            <a:endParaRPr lang="cs-CZ" dirty="0">
              <a:sym typeface="Wingdings 3" panose="05040102010807070707" pitchFamily="18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ym typeface="Wingdings 3" panose="05040102010807070707" pitchFamily="18" charset="2"/>
              </a:rPr>
              <a:t>není evidován = nemá č. j.  klasické SŘ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rovněž dokumenty v listinné podobě zaevidované v </a:t>
            </a:r>
            <a:r>
              <a:rPr lang="cs-CZ" dirty="0" err="1"/>
              <a:t>eSpisu</a:t>
            </a:r>
            <a:r>
              <a:rPr lang="cs-CZ" dirty="0"/>
              <a:t>-Lite podléhají </a:t>
            </a:r>
            <a:r>
              <a:rPr lang="cs-CZ" dirty="0" err="1"/>
              <a:t>e</a:t>
            </a:r>
            <a:r>
              <a:rPr lang="cs-CZ" dirty="0" err="1">
                <a:sym typeface="Wingdings 3" panose="05040102010807070707" pitchFamily="18" charset="2"/>
              </a:rPr>
              <a:t>SŘ</a:t>
            </a:r>
            <a:r>
              <a:rPr lang="cs-CZ" dirty="0">
                <a:sym typeface="Wingdings 3" panose="05040102010807070707" pitchFamily="18" charset="2"/>
              </a:rPr>
              <a:t>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sym typeface="Wingdings 3" panose="05040102010807070707" pitchFamily="18" charset="2"/>
              </a:rPr>
              <a:t>klasické skartační řízení provádět odděleně od elektronického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04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3615" y="639352"/>
            <a:ext cx="4109988" cy="746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Datový balíček SIP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2121" y="1636292"/>
            <a:ext cx="8354729" cy="50051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1600" dirty="0"/>
              <a:t>informační balíček určený k exportu nebo přenosu entit z </a:t>
            </a:r>
            <a:r>
              <a:rPr lang="cs-CZ" sz="1600" dirty="0" err="1"/>
              <a:t>eSSL</a:t>
            </a:r>
            <a:r>
              <a:rPr lang="cs-CZ" sz="1600" dirty="0"/>
              <a:t> do digitálního archivu </a:t>
            </a:r>
            <a:r>
              <a:rPr lang="cs-CZ" sz="1600" i="1" dirty="0"/>
              <a:t>(definice z NS)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/>
              <a:t>tvořen podle přílohy č. 2 a 3 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/>
              <a:t>obsahuje </a:t>
            </a:r>
            <a:r>
              <a:rPr lang="cs-CZ" sz="1600" dirty="0" err="1"/>
              <a:t>metadata</a:t>
            </a:r>
            <a:r>
              <a:rPr lang="cs-CZ" sz="1600" dirty="0"/>
              <a:t> a digitální komponenty nebo pouze </a:t>
            </a:r>
            <a:r>
              <a:rPr lang="cs-CZ" sz="1600" dirty="0" err="1"/>
              <a:t>metadata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         </a:t>
            </a:r>
            <a:r>
              <a:rPr lang="cs-CZ" sz="1600" b="1" dirty="0" err="1"/>
              <a:t>metadata</a:t>
            </a:r>
            <a:r>
              <a:rPr lang="cs-CZ" sz="1600" dirty="0"/>
              <a:t>      = data popisující souvislosti, obsah a strukturu dokumentů                                         	         		   a jejich správu v průběhu času</a:t>
            </a:r>
          </a:p>
          <a:p>
            <a:pPr marL="0" indent="0">
              <a:buNone/>
            </a:pPr>
            <a:r>
              <a:rPr lang="cs-CZ" sz="1600" b="1" dirty="0"/>
              <a:t>         entita             </a:t>
            </a:r>
            <a:r>
              <a:rPr lang="cs-CZ" sz="1600" dirty="0"/>
              <a:t>= objekt spravovaný </a:t>
            </a:r>
            <a:r>
              <a:rPr lang="cs-CZ" sz="1600" dirty="0" err="1"/>
              <a:t>eSSL</a:t>
            </a:r>
            <a:r>
              <a:rPr lang="cs-CZ" sz="1600" dirty="0"/>
              <a:t> </a:t>
            </a:r>
            <a:r>
              <a:rPr lang="cs-CZ" sz="1600" i="1" dirty="0"/>
              <a:t>(věcné skupiny, spisy, typové spisy, 				   součásti, díly, rozpracované dokumenty a dokumenty)</a:t>
            </a:r>
          </a:p>
          <a:p>
            <a:pPr marL="0" indent="0">
              <a:buNone/>
            </a:pPr>
            <a:r>
              <a:rPr lang="cs-CZ" sz="1600" b="1" dirty="0"/>
              <a:t>         komponenta</a:t>
            </a:r>
            <a:r>
              <a:rPr lang="cs-CZ" sz="1600" i="1" dirty="0"/>
              <a:t> = jednoznačně vymezený proud bitů tvořící počítačový   					   soubor, v analogové podobě dále nedělitelná část 						   dokumentu (průvodní dopis, příloha).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1600" dirty="0"/>
              <a:t>prostředek pro realizaci </a:t>
            </a:r>
            <a:r>
              <a:rPr lang="cs-CZ" sz="1600" dirty="0" err="1"/>
              <a:t>eSŘ</a:t>
            </a:r>
            <a:r>
              <a:rPr lang="cs-CZ" sz="1600" dirty="0"/>
              <a:t>  a pro předávání dokumentů/spisů v digitální podobě, včetně jejich </a:t>
            </a:r>
            <a:r>
              <a:rPr lang="cs-CZ" sz="1600" dirty="0" err="1"/>
              <a:t>metadat</a:t>
            </a:r>
            <a:r>
              <a:rPr lang="cs-CZ" sz="1600" dirty="0"/>
              <a:t>, a </a:t>
            </a:r>
            <a:r>
              <a:rPr lang="cs-CZ" sz="1600" dirty="0" err="1"/>
              <a:t>metadat</a:t>
            </a:r>
            <a:r>
              <a:rPr lang="cs-CZ" sz="1600" dirty="0"/>
              <a:t> dokumentů/spisů v analogové podobě do NDA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1600" dirty="0"/>
          </a:p>
          <a:p>
            <a:pPr marL="0" lvl="1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535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11585" y="462012"/>
            <a:ext cx="6166065" cy="866273"/>
          </a:xfrm>
        </p:spPr>
        <p:txBody>
          <a:bodyPr>
            <a:normAutofit/>
          </a:bodyPr>
          <a:lstStyle/>
          <a:p>
            <a:r>
              <a:rPr lang="cs-CZ" b="1" dirty="0"/>
              <a:t>Typy datových balíčků SIP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9351" y="1559293"/>
            <a:ext cx="8152582" cy="500513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 err="1"/>
              <a:t>eSSL</a:t>
            </a:r>
            <a:r>
              <a:rPr lang="cs-CZ" dirty="0"/>
              <a:t> generuje SIP ke každému spisu a dokumentu zatříděnému přímo do věcné skupiny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Typy SIP balíčků: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b="1" dirty="0"/>
              <a:t>pro skartační řízení </a:t>
            </a:r>
            <a:r>
              <a:rPr lang="cs-CZ" dirty="0"/>
              <a:t>(„prázdný“ = bez komponent, pouze </a:t>
            </a:r>
            <a:r>
              <a:rPr lang="cs-CZ" dirty="0" err="1"/>
              <a:t>metadata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b="1" dirty="0"/>
              <a:t>pro předání do archivu </a:t>
            </a:r>
            <a:r>
              <a:rPr lang="cs-CZ" dirty="0"/>
              <a:t>(„plný“ = </a:t>
            </a:r>
            <a:r>
              <a:rPr lang="cs-CZ" dirty="0" err="1"/>
              <a:t>metadata</a:t>
            </a:r>
            <a:r>
              <a:rPr lang="cs-CZ" dirty="0"/>
              <a:t> + digitální komponenty)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cs-CZ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Podoba: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adresář komprimovaný metodou ZIP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nekomprimovaný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více SIP balíčků komprimovaných do jednoho ZIP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0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9563" y="5543549"/>
            <a:ext cx="4589462" cy="9429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SIP ve </a:t>
            </a:r>
            <a:r>
              <a:rPr lang="cs-CZ" sz="3600" dirty="0"/>
              <a:t>formátu</a:t>
            </a:r>
            <a:r>
              <a:rPr lang="cs-CZ" dirty="0"/>
              <a:t> </a:t>
            </a:r>
            <a:r>
              <a:rPr lang="cs-CZ" sz="4000" dirty="0"/>
              <a:t>XML</a:t>
            </a: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4" b="7944"/>
          <a:stretch>
            <a:fillRect/>
          </a:stretch>
        </p:blipFill>
        <p:spPr>
          <a:xfrm>
            <a:off x="1713470" y="213669"/>
            <a:ext cx="10301673" cy="5695950"/>
          </a:xfrm>
        </p:spPr>
      </p:pic>
    </p:spTree>
    <p:extLst>
      <p:ext uri="{BB962C8B-B14F-4D97-AF65-F5344CB8AC3E}">
        <p14:creationId xmlns:p14="http://schemas.microsoft.com/office/powerpoint/2010/main" val="25683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3140" y="609600"/>
            <a:ext cx="9241471" cy="1775460"/>
          </a:xfrm>
        </p:spPr>
        <p:txBody>
          <a:bodyPr/>
          <a:lstStyle/>
          <a:p>
            <a:r>
              <a:rPr lang="cs-CZ" sz="3600" dirty="0"/>
              <a:t>     </a:t>
            </a:r>
            <a:r>
              <a:rPr lang="cs-CZ" sz="3600" b="1" dirty="0"/>
              <a:t>Validátor</a:t>
            </a:r>
            <a:r>
              <a:rPr lang="cs-CZ" b="1" dirty="0"/>
              <a:t> </a:t>
            </a:r>
            <a:r>
              <a:rPr lang="cs-CZ" sz="3600" b="1" dirty="0"/>
              <a:t>datového balíčku SIP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26472" y="1943100"/>
            <a:ext cx="8915399" cy="425958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webová služba NA k ověření souladu SIP s pravidly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součást </a:t>
            </a:r>
            <a:r>
              <a:rPr lang="cs-CZ" dirty="0" err="1"/>
              <a:t>NArP</a:t>
            </a:r>
            <a:r>
              <a:rPr lang="cs-CZ" dirty="0"/>
              <a:t> (napojen na testovací i produkční verzi)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hlinkClick r:id="rId3"/>
              </a:rPr>
              <a:t>https://validatorsip.nacr.cz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ověření jednotlivě – nelze zaslat více </a:t>
            </a:r>
            <a:r>
              <a:rPr lang="cs-CZ" dirty="0" err="1"/>
              <a:t>SIPů</a:t>
            </a:r>
            <a:r>
              <a:rPr lang="cs-CZ" dirty="0"/>
              <a:t> najednou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nahrávat komprimovaný metodou ZIP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velikost do 2GB, větší než 100 MB působí problémy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výsledek validace: validní nebo nevalidní SIP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činnost validátoru se zastavuje na první chybě</a:t>
            </a:r>
          </a:p>
        </p:txBody>
      </p:sp>
    </p:spTree>
    <p:extLst>
      <p:ext uri="{BB962C8B-B14F-4D97-AF65-F5344CB8AC3E}">
        <p14:creationId xmlns:p14="http://schemas.microsoft.com/office/powerpoint/2010/main" val="312803462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2037</TotalTime>
  <Words>1041</Words>
  <Application>Microsoft Office PowerPoint</Application>
  <PresentationFormat>Širokoúhlá obrazovka</PresentationFormat>
  <Paragraphs>135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Stébla</vt:lpstr>
      <vt:lpstr>Národní archivní portál</vt:lpstr>
      <vt:lpstr>  Co to je a k čemu slouží Národní archivní portál  (dále jen „portál, NArP“)   </vt:lpstr>
      <vt:lpstr>Verze portálu   </vt:lpstr>
      <vt:lpstr>Prezentace aplikace PowerPoint</vt:lpstr>
      <vt:lpstr>„Klasické“ nebo elektronické skartační řízení?</vt:lpstr>
      <vt:lpstr>Datový balíček SIP </vt:lpstr>
      <vt:lpstr>Typy datových balíčků SIP</vt:lpstr>
      <vt:lpstr>SIP ve formátu XML</vt:lpstr>
      <vt:lpstr>     Validátor datového balíčku SIP</vt:lpstr>
      <vt:lpstr>Validátor PDF/A</vt:lpstr>
      <vt:lpstr>Datové formáty komponent</vt:lpstr>
      <vt:lpstr>První eSŘ – postup </vt:lpstr>
      <vt:lpstr> Je dobré vědět ….. </vt:lpstr>
      <vt:lpstr>Seznam zkratek</vt:lpstr>
      <vt:lpstr>       Kontakt: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archivní portál</dc:title>
  <dc:creator>homerova</dc:creator>
  <cp:lastModifiedBy>Laketić Veronika</cp:lastModifiedBy>
  <cp:revision>99</cp:revision>
  <dcterms:created xsi:type="dcterms:W3CDTF">2022-03-09T10:39:59Z</dcterms:created>
  <dcterms:modified xsi:type="dcterms:W3CDTF">2022-04-28T06:22:13Z</dcterms:modified>
</cp:coreProperties>
</file>