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258" r:id="rId3"/>
    <p:sldId id="303" r:id="rId4"/>
    <p:sldId id="259" r:id="rId5"/>
    <p:sldId id="281" r:id="rId6"/>
    <p:sldId id="282" r:id="rId7"/>
    <p:sldId id="283" r:id="rId8"/>
    <p:sldId id="309" r:id="rId9"/>
    <p:sldId id="284" r:id="rId10"/>
    <p:sldId id="285" r:id="rId11"/>
    <p:sldId id="287" r:id="rId12"/>
    <p:sldId id="288" r:id="rId13"/>
    <p:sldId id="289" r:id="rId14"/>
    <p:sldId id="290" r:id="rId15"/>
    <p:sldId id="291" r:id="rId16"/>
    <p:sldId id="296" r:id="rId17"/>
    <p:sldId id="301" r:id="rId18"/>
    <p:sldId id="293" r:id="rId19"/>
    <p:sldId id="294" r:id="rId20"/>
    <p:sldId id="295" r:id="rId21"/>
    <p:sldId id="297" r:id="rId22"/>
    <p:sldId id="272" r:id="rId2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erová Jindra" initials="EJ" lastIdx="0" clrIdx="0">
    <p:extLst>
      <p:ext uri="{19B8F6BF-5375-455C-9EA6-DF929625EA0E}">
        <p15:presenceInfo xmlns:p15="http://schemas.microsoft.com/office/powerpoint/2012/main" userId="S-1-5-21-2852610057-1294291396-2232196198-24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A6E5"/>
    <a:srgbClr val="003557"/>
    <a:srgbClr val="53BCEB"/>
    <a:srgbClr val="6FC6EE"/>
    <a:srgbClr val="5AB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434" autoAdjust="0"/>
  </p:normalViewPr>
  <p:slideViewPr>
    <p:cSldViewPr>
      <p:cViewPr varScale="1">
        <p:scale>
          <a:sx n="64" d="100"/>
          <a:sy n="64" d="100"/>
        </p:scale>
        <p:origin x="12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04E1E-1BB6-4712-98A5-F87BB6A60ED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4D431B5-A571-407A-998B-F030FB655079}">
      <dgm:prSet phldrT="[Text]"/>
      <dgm:spPr/>
      <dgm:t>
        <a:bodyPr/>
        <a:lstStyle/>
        <a:p>
          <a:r>
            <a:rPr lang="cs-CZ" dirty="0"/>
            <a:t>příprava</a:t>
          </a:r>
        </a:p>
      </dgm:t>
    </dgm:pt>
    <dgm:pt modelId="{8046A257-2444-43B2-982D-1D2150F1E611}" type="parTrans" cxnId="{E7BD209C-7CE5-4AC9-B17B-F3AFA78477E6}">
      <dgm:prSet/>
      <dgm:spPr/>
      <dgm:t>
        <a:bodyPr/>
        <a:lstStyle/>
        <a:p>
          <a:endParaRPr lang="cs-CZ"/>
        </a:p>
      </dgm:t>
    </dgm:pt>
    <dgm:pt modelId="{E7287F9F-48B4-49E8-841F-D030A3E4B73B}" type="sibTrans" cxnId="{E7BD209C-7CE5-4AC9-B17B-F3AFA78477E6}">
      <dgm:prSet/>
      <dgm:spPr/>
      <dgm:t>
        <a:bodyPr/>
        <a:lstStyle/>
        <a:p>
          <a:endParaRPr lang="cs-CZ"/>
        </a:p>
      </dgm:t>
    </dgm:pt>
    <dgm:pt modelId="{B5D9DEA6-89D5-409F-BC71-D4576BBDC8ED}">
      <dgm:prSet phldrT="[Text]"/>
      <dgm:spPr/>
      <dgm:t>
        <a:bodyPr/>
        <a:lstStyle/>
        <a:p>
          <a:r>
            <a:rPr lang="cs-CZ" dirty="0"/>
            <a:t>výběr balíčků ke skartaci</a:t>
          </a:r>
        </a:p>
      </dgm:t>
    </dgm:pt>
    <dgm:pt modelId="{E1ACE9FE-A7E5-4CBA-844E-9A2D8ECA4092}" type="parTrans" cxnId="{BA9F9BCB-A3A0-40EB-9995-EF6C96E34C79}">
      <dgm:prSet/>
      <dgm:spPr/>
      <dgm:t>
        <a:bodyPr/>
        <a:lstStyle/>
        <a:p>
          <a:endParaRPr lang="cs-CZ"/>
        </a:p>
      </dgm:t>
    </dgm:pt>
    <dgm:pt modelId="{B75F8F7D-2EC5-4CFF-A2FD-3A948EC149B6}" type="sibTrans" cxnId="{BA9F9BCB-A3A0-40EB-9995-EF6C96E34C79}">
      <dgm:prSet/>
      <dgm:spPr/>
      <dgm:t>
        <a:bodyPr/>
        <a:lstStyle/>
        <a:p>
          <a:endParaRPr lang="cs-CZ"/>
        </a:p>
      </dgm:t>
    </dgm:pt>
    <dgm:pt modelId="{4E69BB6F-88B8-4A1E-BF35-9F722E31083F}">
      <dgm:prSet phldrT="[Text]"/>
      <dgm:spPr/>
      <dgm:t>
        <a:bodyPr/>
        <a:lstStyle/>
        <a:p>
          <a:r>
            <a:rPr lang="cs-CZ" dirty="0"/>
            <a:t>schvalování</a:t>
          </a:r>
        </a:p>
      </dgm:t>
    </dgm:pt>
    <dgm:pt modelId="{40D3A32C-3757-410E-860B-927CDB836DB7}" type="parTrans" cxnId="{CC432182-43DD-433C-959A-963B606F002C}">
      <dgm:prSet/>
      <dgm:spPr/>
      <dgm:t>
        <a:bodyPr/>
        <a:lstStyle/>
        <a:p>
          <a:endParaRPr lang="cs-CZ"/>
        </a:p>
      </dgm:t>
    </dgm:pt>
    <dgm:pt modelId="{0FA48880-6393-48D1-A350-6B83029D5A75}" type="sibTrans" cxnId="{CC432182-43DD-433C-959A-963B606F002C}">
      <dgm:prSet/>
      <dgm:spPr/>
      <dgm:t>
        <a:bodyPr/>
        <a:lstStyle/>
        <a:p>
          <a:endParaRPr lang="cs-CZ"/>
        </a:p>
      </dgm:t>
    </dgm:pt>
    <dgm:pt modelId="{E2231424-91EB-4575-BC5F-FB84ACD11D75}">
      <dgm:prSet phldrT="[Text]"/>
      <dgm:spPr/>
      <dgm:t>
        <a:bodyPr/>
        <a:lstStyle/>
        <a:p>
          <a:r>
            <a:rPr lang="cs-CZ" dirty="0"/>
            <a:t>vygenerování balíčků pro archiv</a:t>
          </a:r>
        </a:p>
      </dgm:t>
    </dgm:pt>
    <dgm:pt modelId="{F05D1A5A-2554-4744-9EFC-E564686B0AC8}" type="parTrans" cxnId="{79B4C530-F0D4-47B6-A261-5737ED149A99}">
      <dgm:prSet/>
      <dgm:spPr/>
      <dgm:t>
        <a:bodyPr/>
        <a:lstStyle/>
        <a:p>
          <a:endParaRPr lang="cs-CZ"/>
        </a:p>
      </dgm:t>
    </dgm:pt>
    <dgm:pt modelId="{B4A2E442-88C1-4C9F-B7B8-9DD8B4863BC9}" type="sibTrans" cxnId="{79B4C530-F0D4-47B6-A261-5737ED149A99}">
      <dgm:prSet/>
      <dgm:spPr/>
      <dgm:t>
        <a:bodyPr/>
        <a:lstStyle/>
        <a:p>
          <a:endParaRPr lang="cs-CZ"/>
        </a:p>
      </dgm:t>
    </dgm:pt>
    <dgm:pt modelId="{742F49A7-C97A-412F-9949-1779F83AA3A5}">
      <dgm:prSet phldrT="[Text]"/>
      <dgm:spPr/>
      <dgm:t>
        <a:bodyPr/>
        <a:lstStyle/>
        <a:p>
          <a:r>
            <a:rPr lang="cs-CZ" dirty="0"/>
            <a:t>nahrání rozhodnutí</a:t>
          </a:r>
        </a:p>
      </dgm:t>
    </dgm:pt>
    <dgm:pt modelId="{E7CB4512-294A-49CB-BEB5-CF59E382CB33}" type="parTrans" cxnId="{F7456240-5D9A-4874-911E-98041EA29EAF}">
      <dgm:prSet/>
      <dgm:spPr/>
      <dgm:t>
        <a:bodyPr/>
        <a:lstStyle/>
        <a:p>
          <a:endParaRPr lang="cs-CZ"/>
        </a:p>
      </dgm:t>
    </dgm:pt>
    <dgm:pt modelId="{87E1CAF6-7CB4-4CE4-9618-F51B533D5691}" type="sibTrans" cxnId="{F7456240-5D9A-4874-911E-98041EA29EAF}">
      <dgm:prSet/>
      <dgm:spPr/>
      <dgm:t>
        <a:bodyPr/>
        <a:lstStyle/>
        <a:p>
          <a:endParaRPr lang="cs-CZ"/>
        </a:p>
      </dgm:t>
    </dgm:pt>
    <dgm:pt modelId="{E7ED4245-DBA6-4602-A55C-3B7A7ADB8070}">
      <dgm:prSet phldrT="[Text]"/>
      <dgm:spPr/>
      <dgm:t>
        <a:bodyPr/>
        <a:lstStyle/>
        <a:p>
          <a:r>
            <a:rPr lang="cs-CZ" dirty="0"/>
            <a:t>skartace</a:t>
          </a:r>
        </a:p>
      </dgm:t>
    </dgm:pt>
    <dgm:pt modelId="{D9BA0DB6-8C9B-4CEF-8410-BE766742BF79}" type="parTrans" cxnId="{E2B1B637-95E8-46C9-B4A5-D0B751102E11}">
      <dgm:prSet/>
      <dgm:spPr/>
      <dgm:t>
        <a:bodyPr/>
        <a:lstStyle/>
        <a:p>
          <a:endParaRPr lang="cs-CZ"/>
        </a:p>
      </dgm:t>
    </dgm:pt>
    <dgm:pt modelId="{9EDEB20B-0ADD-472D-B9BE-AC8E72CE1575}" type="sibTrans" cxnId="{E2B1B637-95E8-46C9-B4A5-D0B751102E11}">
      <dgm:prSet/>
      <dgm:spPr/>
      <dgm:t>
        <a:bodyPr/>
        <a:lstStyle/>
        <a:p>
          <a:endParaRPr lang="cs-CZ"/>
        </a:p>
      </dgm:t>
    </dgm:pt>
    <dgm:pt modelId="{2503F68D-B19A-43B9-BB20-9685448023F1}">
      <dgm:prSet phldrT="[Text]"/>
      <dgm:spPr/>
      <dgm:t>
        <a:bodyPr/>
        <a:lstStyle/>
        <a:p>
          <a:r>
            <a:rPr lang="cs-CZ" dirty="0"/>
            <a:t>předání </a:t>
          </a:r>
          <a:r>
            <a:rPr lang="cs-CZ"/>
            <a:t>archiválií               x            mazání skartovaného</a:t>
          </a:r>
          <a:endParaRPr lang="cs-CZ" dirty="0"/>
        </a:p>
      </dgm:t>
    </dgm:pt>
    <dgm:pt modelId="{469FF5BC-DBB4-461D-8B86-18E57F73946D}" type="parTrans" cxnId="{6AD3FF48-17F9-4536-8D0D-0476D2393C2C}">
      <dgm:prSet/>
      <dgm:spPr/>
      <dgm:t>
        <a:bodyPr/>
        <a:lstStyle/>
        <a:p>
          <a:endParaRPr lang="cs-CZ"/>
        </a:p>
      </dgm:t>
    </dgm:pt>
    <dgm:pt modelId="{760A926E-A4FB-44A2-BF0D-8C021461EADA}" type="sibTrans" cxnId="{6AD3FF48-17F9-4536-8D0D-0476D2393C2C}">
      <dgm:prSet/>
      <dgm:spPr/>
      <dgm:t>
        <a:bodyPr/>
        <a:lstStyle/>
        <a:p>
          <a:endParaRPr lang="cs-CZ"/>
        </a:p>
      </dgm:t>
    </dgm:pt>
    <dgm:pt modelId="{0D255600-8C16-430C-9C53-D9376966551E}">
      <dgm:prSet phldrT="[Text]"/>
      <dgm:spPr/>
      <dgm:t>
        <a:bodyPr/>
        <a:lstStyle/>
        <a:p>
          <a:r>
            <a:rPr lang="cs-CZ" dirty="0"/>
            <a:t>import potvrzení </a:t>
          </a:r>
        </a:p>
      </dgm:t>
    </dgm:pt>
    <dgm:pt modelId="{AD85D8D7-BD19-4C5D-A78C-5FDC3B699A9D}" type="parTrans" cxnId="{459FFC48-EA75-4D3F-8F5B-BC1254CE507C}">
      <dgm:prSet/>
      <dgm:spPr/>
      <dgm:t>
        <a:bodyPr/>
        <a:lstStyle/>
        <a:p>
          <a:endParaRPr lang="cs-CZ"/>
        </a:p>
      </dgm:t>
    </dgm:pt>
    <dgm:pt modelId="{17083D66-9588-41CB-B659-BF800BF55BFF}" type="sibTrans" cxnId="{459FFC48-EA75-4D3F-8F5B-BC1254CE507C}">
      <dgm:prSet/>
      <dgm:spPr/>
      <dgm:t>
        <a:bodyPr/>
        <a:lstStyle/>
        <a:p>
          <a:endParaRPr lang="cs-CZ"/>
        </a:p>
      </dgm:t>
    </dgm:pt>
    <dgm:pt modelId="{7178C62E-BF36-40BD-B42F-8C003A085C8F}">
      <dgm:prSet phldrT="[Text]"/>
      <dgm:spPr/>
      <dgm:t>
        <a:bodyPr/>
        <a:lstStyle/>
        <a:p>
          <a:r>
            <a:rPr lang="cs-CZ" dirty="0"/>
            <a:t>předání archivu a posouzení archivem (možnost dožádání)</a:t>
          </a:r>
        </a:p>
      </dgm:t>
    </dgm:pt>
    <dgm:pt modelId="{A2A14191-7E13-43C0-82DE-270CF323CFC4}" type="parTrans" cxnId="{ACF341AC-BB7B-46B8-AA8F-CAE4299FB70E}">
      <dgm:prSet/>
      <dgm:spPr/>
      <dgm:t>
        <a:bodyPr/>
        <a:lstStyle/>
        <a:p>
          <a:endParaRPr lang="cs-CZ"/>
        </a:p>
      </dgm:t>
    </dgm:pt>
    <dgm:pt modelId="{9186D7F2-4348-4B83-A970-E3A34B8F3077}" type="sibTrans" cxnId="{ACF341AC-BB7B-46B8-AA8F-CAE4299FB70E}">
      <dgm:prSet/>
      <dgm:spPr/>
      <dgm:t>
        <a:bodyPr/>
        <a:lstStyle/>
        <a:p>
          <a:endParaRPr lang="cs-CZ"/>
        </a:p>
      </dgm:t>
    </dgm:pt>
    <dgm:pt modelId="{A69923C3-DB7F-48A1-B97E-F2D233B3BBD4}" type="pres">
      <dgm:prSet presAssocID="{08204E1E-1BB6-4712-98A5-F87BB6A60ED3}" presName="linearFlow" presStyleCnt="0">
        <dgm:presLayoutVars>
          <dgm:dir/>
          <dgm:animLvl val="lvl"/>
          <dgm:resizeHandles val="exact"/>
        </dgm:presLayoutVars>
      </dgm:prSet>
      <dgm:spPr/>
    </dgm:pt>
    <dgm:pt modelId="{F5704CAE-6A6B-4227-9F2C-7138B375E2AF}" type="pres">
      <dgm:prSet presAssocID="{44D431B5-A571-407A-998B-F030FB655079}" presName="composite" presStyleCnt="0"/>
      <dgm:spPr/>
    </dgm:pt>
    <dgm:pt modelId="{9BC85E82-4067-452A-A8D2-3B2048312999}" type="pres">
      <dgm:prSet presAssocID="{44D431B5-A571-407A-998B-F030FB65507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12FDCB3-7467-45A9-8AB3-800C72D8FE8A}" type="pres">
      <dgm:prSet presAssocID="{44D431B5-A571-407A-998B-F030FB655079}" presName="descendantText" presStyleLbl="alignAcc1" presStyleIdx="0" presStyleCnt="3">
        <dgm:presLayoutVars>
          <dgm:bulletEnabled val="1"/>
        </dgm:presLayoutVars>
      </dgm:prSet>
      <dgm:spPr/>
    </dgm:pt>
    <dgm:pt modelId="{E20FC9C2-6056-4B30-8DE1-61D3F97240C5}" type="pres">
      <dgm:prSet presAssocID="{E7287F9F-48B4-49E8-841F-D030A3E4B73B}" presName="sp" presStyleCnt="0"/>
      <dgm:spPr/>
    </dgm:pt>
    <dgm:pt modelId="{C138383D-F13E-40C3-953B-FD5674F7F983}" type="pres">
      <dgm:prSet presAssocID="{4E69BB6F-88B8-4A1E-BF35-9F722E31083F}" presName="composite" presStyleCnt="0"/>
      <dgm:spPr/>
    </dgm:pt>
    <dgm:pt modelId="{E0D78444-0358-4A87-8DE7-341410823213}" type="pres">
      <dgm:prSet presAssocID="{4E69BB6F-88B8-4A1E-BF35-9F722E31083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94E94E3-641D-4B10-A154-27B280E44348}" type="pres">
      <dgm:prSet presAssocID="{4E69BB6F-88B8-4A1E-BF35-9F722E31083F}" presName="descendantText" presStyleLbl="alignAcc1" presStyleIdx="1" presStyleCnt="3">
        <dgm:presLayoutVars>
          <dgm:bulletEnabled val="1"/>
        </dgm:presLayoutVars>
      </dgm:prSet>
      <dgm:spPr/>
    </dgm:pt>
    <dgm:pt modelId="{16530064-3E87-4FB9-91E2-FE2610205974}" type="pres">
      <dgm:prSet presAssocID="{0FA48880-6393-48D1-A350-6B83029D5A75}" presName="sp" presStyleCnt="0"/>
      <dgm:spPr/>
    </dgm:pt>
    <dgm:pt modelId="{DAFF901B-F5E7-4177-A324-AF1E7914149C}" type="pres">
      <dgm:prSet presAssocID="{E7ED4245-DBA6-4602-A55C-3B7A7ADB8070}" presName="composite" presStyleCnt="0"/>
      <dgm:spPr/>
    </dgm:pt>
    <dgm:pt modelId="{81D2B7B7-4BE2-4A8B-964C-D0D7CA2975F2}" type="pres">
      <dgm:prSet presAssocID="{E7ED4245-DBA6-4602-A55C-3B7A7ADB807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163446B-38EB-4CD3-9B91-A6DD0B4CF4A7}" type="pres">
      <dgm:prSet presAssocID="{E7ED4245-DBA6-4602-A55C-3B7A7ADB807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9B4C530-F0D4-47B6-A261-5737ED149A99}" srcId="{4E69BB6F-88B8-4A1E-BF35-9F722E31083F}" destId="{E2231424-91EB-4575-BC5F-FB84ACD11D75}" srcOrd="0" destOrd="0" parTransId="{F05D1A5A-2554-4744-9EFC-E564686B0AC8}" sibTransId="{B4A2E442-88C1-4C9F-B7B8-9DD8B4863BC9}"/>
    <dgm:cxn modelId="{E2B1B637-95E8-46C9-B4A5-D0B751102E11}" srcId="{08204E1E-1BB6-4712-98A5-F87BB6A60ED3}" destId="{E7ED4245-DBA6-4602-A55C-3B7A7ADB8070}" srcOrd="2" destOrd="0" parTransId="{D9BA0DB6-8C9B-4CEF-8410-BE766742BF79}" sibTransId="{9EDEB20B-0ADD-472D-B9BE-AC8E72CE1575}"/>
    <dgm:cxn modelId="{F7456240-5D9A-4874-911E-98041EA29EAF}" srcId="{4E69BB6F-88B8-4A1E-BF35-9F722E31083F}" destId="{742F49A7-C97A-412F-9949-1779F83AA3A5}" srcOrd="2" destOrd="0" parTransId="{E7CB4512-294A-49CB-BEB5-CF59E382CB33}" sibTransId="{87E1CAF6-7CB4-4CE4-9618-F51B533D5691}"/>
    <dgm:cxn modelId="{0F5A5F42-7FAD-4CBD-9D0A-404936BD3D3F}" type="presOf" srcId="{E7ED4245-DBA6-4602-A55C-3B7A7ADB8070}" destId="{81D2B7B7-4BE2-4A8B-964C-D0D7CA2975F2}" srcOrd="0" destOrd="0" presId="urn:microsoft.com/office/officeart/2005/8/layout/chevron2"/>
    <dgm:cxn modelId="{459FFC48-EA75-4D3F-8F5B-BC1254CE507C}" srcId="{E7ED4245-DBA6-4602-A55C-3B7A7ADB8070}" destId="{0D255600-8C16-430C-9C53-D9376966551E}" srcOrd="1" destOrd="0" parTransId="{AD85D8D7-BD19-4C5D-A78C-5FDC3B699A9D}" sibTransId="{17083D66-9588-41CB-B659-BF800BF55BFF}"/>
    <dgm:cxn modelId="{6AD3FF48-17F9-4536-8D0D-0476D2393C2C}" srcId="{E7ED4245-DBA6-4602-A55C-3B7A7ADB8070}" destId="{2503F68D-B19A-43B9-BB20-9685448023F1}" srcOrd="0" destOrd="0" parTransId="{469FF5BC-DBB4-461D-8B86-18E57F73946D}" sibTransId="{760A926E-A4FB-44A2-BF0D-8C021461EADA}"/>
    <dgm:cxn modelId="{A4819A70-5556-41AA-A415-FF18C1EEA25E}" type="presOf" srcId="{08204E1E-1BB6-4712-98A5-F87BB6A60ED3}" destId="{A69923C3-DB7F-48A1-B97E-F2D233B3BBD4}" srcOrd="0" destOrd="0" presId="urn:microsoft.com/office/officeart/2005/8/layout/chevron2"/>
    <dgm:cxn modelId="{9DF53257-C385-458F-8334-03A9941E2F72}" type="presOf" srcId="{E2231424-91EB-4575-BC5F-FB84ACD11D75}" destId="{894E94E3-641D-4B10-A154-27B280E44348}" srcOrd="0" destOrd="0" presId="urn:microsoft.com/office/officeart/2005/8/layout/chevron2"/>
    <dgm:cxn modelId="{33FCFD7A-BF44-4965-AF57-203F458FB47F}" type="presOf" srcId="{2503F68D-B19A-43B9-BB20-9685448023F1}" destId="{7163446B-38EB-4CD3-9B91-A6DD0B4CF4A7}" srcOrd="0" destOrd="0" presId="urn:microsoft.com/office/officeart/2005/8/layout/chevron2"/>
    <dgm:cxn modelId="{CC432182-43DD-433C-959A-963B606F002C}" srcId="{08204E1E-1BB6-4712-98A5-F87BB6A60ED3}" destId="{4E69BB6F-88B8-4A1E-BF35-9F722E31083F}" srcOrd="1" destOrd="0" parTransId="{40D3A32C-3757-410E-860B-927CDB836DB7}" sibTransId="{0FA48880-6393-48D1-A350-6B83029D5A75}"/>
    <dgm:cxn modelId="{0E65EA97-619E-4DAA-B018-166C52BAD0C0}" type="presOf" srcId="{B5D9DEA6-89D5-409F-BC71-D4576BBDC8ED}" destId="{912FDCB3-7467-45A9-8AB3-800C72D8FE8A}" srcOrd="0" destOrd="0" presId="urn:microsoft.com/office/officeart/2005/8/layout/chevron2"/>
    <dgm:cxn modelId="{E7BD209C-7CE5-4AC9-B17B-F3AFA78477E6}" srcId="{08204E1E-1BB6-4712-98A5-F87BB6A60ED3}" destId="{44D431B5-A571-407A-998B-F030FB655079}" srcOrd="0" destOrd="0" parTransId="{8046A257-2444-43B2-982D-1D2150F1E611}" sibTransId="{E7287F9F-48B4-49E8-841F-D030A3E4B73B}"/>
    <dgm:cxn modelId="{CA294C9F-6DBF-4746-BBA6-C8E2F7CE4525}" type="presOf" srcId="{44D431B5-A571-407A-998B-F030FB655079}" destId="{9BC85E82-4067-452A-A8D2-3B2048312999}" srcOrd="0" destOrd="0" presId="urn:microsoft.com/office/officeart/2005/8/layout/chevron2"/>
    <dgm:cxn modelId="{ACF341AC-BB7B-46B8-AA8F-CAE4299FB70E}" srcId="{4E69BB6F-88B8-4A1E-BF35-9F722E31083F}" destId="{7178C62E-BF36-40BD-B42F-8C003A085C8F}" srcOrd="1" destOrd="0" parTransId="{A2A14191-7E13-43C0-82DE-270CF323CFC4}" sibTransId="{9186D7F2-4348-4B83-A970-E3A34B8F3077}"/>
    <dgm:cxn modelId="{33ECA1B0-555B-40E8-8E70-2DC389396CC8}" type="presOf" srcId="{742F49A7-C97A-412F-9949-1779F83AA3A5}" destId="{894E94E3-641D-4B10-A154-27B280E44348}" srcOrd="0" destOrd="2" presId="urn:microsoft.com/office/officeart/2005/8/layout/chevron2"/>
    <dgm:cxn modelId="{F537FEBA-2BC8-4387-9BC4-7B28B678953C}" type="presOf" srcId="{0D255600-8C16-430C-9C53-D9376966551E}" destId="{7163446B-38EB-4CD3-9B91-A6DD0B4CF4A7}" srcOrd="0" destOrd="1" presId="urn:microsoft.com/office/officeart/2005/8/layout/chevron2"/>
    <dgm:cxn modelId="{BA9F9BCB-A3A0-40EB-9995-EF6C96E34C79}" srcId="{44D431B5-A571-407A-998B-F030FB655079}" destId="{B5D9DEA6-89D5-409F-BC71-D4576BBDC8ED}" srcOrd="0" destOrd="0" parTransId="{E1ACE9FE-A7E5-4CBA-844E-9A2D8ECA4092}" sibTransId="{B75F8F7D-2EC5-4CFF-A2FD-3A948EC149B6}"/>
    <dgm:cxn modelId="{8075DED8-B3ED-4966-B5EF-5695BB636EA3}" type="presOf" srcId="{7178C62E-BF36-40BD-B42F-8C003A085C8F}" destId="{894E94E3-641D-4B10-A154-27B280E44348}" srcOrd="0" destOrd="1" presId="urn:microsoft.com/office/officeart/2005/8/layout/chevron2"/>
    <dgm:cxn modelId="{52DA58FD-F7CC-4BBB-8DFD-F362540B3E5F}" type="presOf" srcId="{4E69BB6F-88B8-4A1E-BF35-9F722E31083F}" destId="{E0D78444-0358-4A87-8DE7-341410823213}" srcOrd="0" destOrd="0" presId="urn:microsoft.com/office/officeart/2005/8/layout/chevron2"/>
    <dgm:cxn modelId="{D18EBCBC-E11F-4B1A-B5CA-6404BA99291A}" type="presParOf" srcId="{A69923C3-DB7F-48A1-B97E-F2D233B3BBD4}" destId="{F5704CAE-6A6B-4227-9F2C-7138B375E2AF}" srcOrd="0" destOrd="0" presId="urn:microsoft.com/office/officeart/2005/8/layout/chevron2"/>
    <dgm:cxn modelId="{6DBEC30D-370B-492A-86A9-AB0058EEC668}" type="presParOf" srcId="{F5704CAE-6A6B-4227-9F2C-7138B375E2AF}" destId="{9BC85E82-4067-452A-A8D2-3B2048312999}" srcOrd="0" destOrd="0" presId="urn:microsoft.com/office/officeart/2005/8/layout/chevron2"/>
    <dgm:cxn modelId="{16D3E000-E389-47C7-9F83-4C568A3FC397}" type="presParOf" srcId="{F5704CAE-6A6B-4227-9F2C-7138B375E2AF}" destId="{912FDCB3-7467-45A9-8AB3-800C72D8FE8A}" srcOrd="1" destOrd="0" presId="urn:microsoft.com/office/officeart/2005/8/layout/chevron2"/>
    <dgm:cxn modelId="{4145C0E1-B479-43FD-A191-6C435C8ED40F}" type="presParOf" srcId="{A69923C3-DB7F-48A1-B97E-F2D233B3BBD4}" destId="{E20FC9C2-6056-4B30-8DE1-61D3F97240C5}" srcOrd="1" destOrd="0" presId="urn:microsoft.com/office/officeart/2005/8/layout/chevron2"/>
    <dgm:cxn modelId="{502D2F8D-B6AC-4252-A9B6-E2144B5BA106}" type="presParOf" srcId="{A69923C3-DB7F-48A1-B97E-F2D233B3BBD4}" destId="{C138383D-F13E-40C3-953B-FD5674F7F983}" srcOrd="2" destOrd="0" presId="urn:microsoft.com/office/officeart/2005/8/layout/chevron2"/>
    <dgm:cxn modelId="{0225B053-AF21-4A01-A657-E2906A8B251A}" type="presParOf" srcId="{C138383D-F13E-40C3-953B-FD5674F7F983}" destId="{E0D78444-0358-4A87-8DE7-341410823213}" srcOrd="0" destOrd="0" presId="urn:microsoft.com/office/officeart/2005/8/layout/chevron2"/>
    <dgm:cxn modelId="{26766D5E-DE59-4A23-A39E-26A93401FC8D}" type="presParOf" srcId="{C138383D-F13E-40C3-953B-FD5674F7F983}" destId="{894E94E3-641D-4B10-A154-27B280E44348}" srcOrd="1" destOrd="0" presId="urn:microsoft.com/office/officeart/2005/8/layout/chevron2"/>
    <dgm:cxn modelId="{73B9392A-3B3A-4E18-8C3A-D90F4DEC9AE0}" type="presParOf" srcId="{A69923C3-DB7F-48A1-B97E-F2D233B3BBD4}" destId="{16530064-3E87-4FB9-91E2-FE2610205974}" srcOrd="3" destOrd="0" presId="urn:microsoft.com/office/officeart/2005/8/layout/chevron2"/>
    <dgm:cxn modelId="{27A7ABFD-BC70-412D-9A8D-9F1CAE479659}" type="presParOf" srcId="{A69923C3-DB7F-48A1-B97E-F2D233B3BBD4}" destId="{DAFF901B-F5E7-4177-A324-AF1E7914149C}" srcOrd="4" destOrd="0" presId="urn:microsoft.com/office/officeart/2005/8/layout/chevron2"/>
    <dgm:cxn modelId="{2E061129-BF6A-4C4E-8428-322815BD4A54}" type="presParOf" srcId="{DAFF901B-F5E7-4177-A324-AF1E7914149C}" destId="{81D2B7B7-4BE2-4A8B-964C-D0D7CA2975F2}" srcOrd="0" destOrd="0" presId="urn:microsoft.com/office/officeart/2005/8/layout/chevron2"/>
    <dgm:cxn modelId="{79FB3817-5A28-474C-92EA-BDA7B4E6E446}" type="presParOf" srcId="{DAFF901B-F5E7-4177-A324-AF1E7914149C}" destId="{7163446B-38EB-4CD3-9B91-A6DD0B4CF4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85E82-4067-452A-A8D2-3B2048312999}">
      <dsp:nvSpPr>
        <dsp:cNvPr id="0" name=""/>
        <dsp:cNvSpPr/>
      </dsp:nvSpPr>
      <dsp:spPr>
        <a:xfrm rot="5400000">
          <a:off x="-250988" y="252956"/>
          <a:ext cx="1673254" cy="11712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příprava</a:t>
          </a:r>
        </a:p>
      </dsp:txBody>
      <dsp:txXfrm rot="-5400000">
        <a:off x="0" y="587607"/>
        <a:ext cx="1171278" cy="501976"/>
      </dsp:txXfrm>
    </dsp:sp>
    <dsp:sp modelId="{912FDCB3-7467-45A9-8AB3-800C72D8FE8A}">
      <dsp:nvSpPr>
        <dsp:cNvPr id="0" name=""/>
        <dsp:cNvSpPr/>
      </dsp:nvSpPr>
      <dsp:spPr>
        <a:xfrm rot="5400000">
          <a:off x="3827423" y="-2654176"/>
          <a:ext cx="1087615" cy="6399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výběr balíčků ke skartaci</a:t>
          </a:r>
        </a:p>
      </dsp:txBody>
      <dsp:txXfrm rot="-5400000">
        <a:off x="1171279" y="55061"/>
        <a:ext cx="6346812" cy="981429"/>
      </dsp:txXfrm>
    </dsp:sp>
    <dsp:sp modelId="{E0D78444-0358-4A87-8DE7-341410823213}">
      <dsp:nvSpPr>
        <dsp:cNvPr id="0" name=""/>
        <dsp:cNvSpPr/>
      </dsp:nvSpPr>
      <dsp:spPr>
        <a:xfrm rot="5400000">
          <a:off x="-250988" y="1732916"/>
          <a:ext cx="1673254" cy="11712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schvalování</a:t>
          </a:r>
        </a:p>
      </dsp:txBody>
      <dsp:txXfrm rot="-5400000">
        <a:off x="0" y="2067567"/>
        <a:ext cx="1171278" cy="501976"/>
      </dsp:txXfrm>
    </dsp:sp>
    <dsp:sp modelId="{894E94E3-641D-4B10-A154-27B280E44348}">
      <dsp:nvSpPr>
        <dsp:cNvPr id="0" name=""/>
        <dsp:cNvSpPr/>
      </dsp:nvSpPr>
      <dsp:spPr>
        <a:xfrm rot="5400000">
          <a:off x="3827423" y="-1174216"/>
          <a:ext cx="1087615" cy="6399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vygenerování balíčků pro archiv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předání archivu a posouzení archivem (možnost dožádání)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nahrání rozhodnutí</a:t>
          </a:r>
        </a:p>
      </dsp:txBody>
      <dsp:txXfrm rot="-5400000">
        <a:off x="1171279" y="1535021"/>
        <a:ext cx="6346812" cy="981429"/>
      </dsp:txXfrm>
    </dsp:sp>
    <dsp:sp modelId="{81D2B7B7-4BE2-4A8B-964C-D0D7CA2975F2}">
      <dsp:nvSpPr>
        <dsp:cNvPr id="0" name=""/>
        <dsp:cNvSpPr/>
      </dsp:nvSpPr>
      <dsp:spPr>
        <a:xfrm rot="5400000">
          <a:off x="-250988" y="3212876"/>
          <a:ext cx="1673254" cy="117127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skartace</a:t>
          </a:r>
        </a:p>
      </dsp:txBody>
      <dsp:txXfrm rot="-5400000">
        <a:off x="0" y="3547527"/>
        <a:ext cx="1171278" cy="501976"/>
      </dsp:txXfrm>
    </dsp:sp>
    <dsp:sp modelId="{7163446B-38EB-4CD3-9B91-A6DD0B4CF4A7}">
      <dsp:nvSpPr>
        <dsp:cNvPr id="0" name=""/>
        <dsp:cNvSpPr/>
      </dsp:nvSpPr>
      <dsp:spPr>
        <a:xfrm rot="5400000">
          <a:off x="3827423" y="305743"/>
          <a:ext cx="1087615" cy="6399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předání </a:t>
          </a:r>
          <a:r>
            <a:rPr lang="cs-CZ" sz="1900" kern="1200"/>
            <a:t>archiválií               x            mazání skartovaného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import potvrzení </a:t>
          </a:r>
        </a:p>
      </dsp:txBody>
      <dsp:txXfrm rot="-5400000">
        <a:off x="1171279" y="3014981"/>
        <a:ext cx="6346812" cy="981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B54D3-E997-A94F-953B-8318D6EC1364}" type="datetimeFigureOut">
              <a:t>15.11.2021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3212C-E799-714A-9D59-ECEAF242FD6B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52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B7C2F2-2648-4E3E-AFDD-B30CE3FD472A}" type="datetimeFigureOut">
              <a:rPr lang="cs-CZ"/>
              <a:pPr>
                <a:defRPr/>
              </a:pPr>
              <a:t>15.11.2021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26419B-4114-4337-9A75-D4C4E71C62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816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ulni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557313"/>
            <a:ext cx="35401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90126"/>
            <a:ext cx="8229600" cy="504056"/>
          </a:xfrm>
        </p:spPr>
        <p:txBody>
          <a:bodyPr>
            <a:normAutofit/>
          </a:bodyPr>
          <a:lstStyle>
            <a:lvl1pPr algn="ctr">
              <a:defRPr sz="2000" b="0" cap="all" spc="600">
                <a:solidFill>
                  <a:srgbClr val="1BA6E5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1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marL="0"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297DA-4966-460A-8864-1FBF8E8711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94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297DA-4966-460A-8864-1FBF8E8711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5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z graf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36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marL="0" algn="ctr">
              <a:defRPr sz="4400"/>
            </a:lvl1pPr>
          </a:lstStyle>
          <a:p>
            <a:r>
              <a:rPr lang="cs-CZ" altLang="cs-CZ" sz="3700" b="1" dirty="0" err="1">
                <a:solidFill>
                  <a:srgbClr val="003557"/>
                </a:solidFill>
                <a:latin typeface="+mj-lt"/>
                <a:ea typeface="Calibri" panose="020F0502020204030204" pitchFamily="34" charset="0"/>
                <a:cs typeface="Open Sans Light" panose="020B0306030504020204" pitchFamily="34" charset="0"/>
              </a:rPr>
              <a:t>Titul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rgbClr val="1BA6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B0B1-F9C8-4C32-84F8-62A4B0239CB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8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1" y="1950219"/>
            <a:ext cx="974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566" y="3335826"/>
            <a:ext cx="322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6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297DA-4966-460A-8864-1FBF8E8711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0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obsah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297DA-4966-460A-8864-1FBF8E8711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50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7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457731" y="1599671"/>
            <a:ext cx="8231186" cy="45280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9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297DA-4966-460A-8864-1FBF8E8711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57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297DA-4966-460A-8864-1FBF8E8711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58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297DA-4966-460A-8864-1FBF8E8711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317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297DA-4966-460A-8864-1FBF8E8711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8" name="Obrázek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76677"/>
            <a:ext cx="322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1331640" y="6345554"/>
            <a:ext cx="197554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cs-CZ" altLang="cs-CZ" sz="1800" kern="1200" dirty="0">
                <a:solidFill>
                  <a:srgbClr val="1BA6E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cs-CZ" altLang="cs-CZ" sz="1800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altLang="cs-CZ" sz="1800" kern="1200" dirty="0">
                <a:solidFill>
                  <a:srgbClr val="1BA6E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iczgroup</a:t>
            </a:r>
            <a:r>
              <a:rPr lang="cs-CZ" altLang="cs-CZ" sz="1800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altLang="cs-CZ" sz="1800" kern="1200" dirty="0">
                <a:solidFill>
                  <a:srgbClr val="1BA6E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</a:p>
        </p:txBody>
      </p:sp>
      <p:pic>
        <p:nvPicPr>
          <p:cNvPr id="13" name="Obrázek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220663"/>
            <a:ext cx="10604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9747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endParaRPr lang="en-US"/>
          </a:p>
        </p:txBody>
      </p:sp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49" r:id="rId3"/>
    <p:sldLayoutId id="2147483654" r:id="rId4"/>
    <p:sldLayoutId id="2147483655" r:id="rId5"/>
    <p:sldLayoutId id="2147483650" r:id="rId6"/>
    <p:sldLayoutId id="2147483652" r:id="rId7"/>
    <p:sldLayoutId id="2147483653" r:id="rId8"/>
    <p:sldLayoutId id="2147483656" r:id="rId9"/>
    <p:sldLayoutId id="2147483657" r:id="rId10"/>
    <p:sldLayoutId id="2147483658" r:id="rId11"/>
  </p:sldLayoutIdLst>
  <p:hf hdr="0" ftr="0" dt="0"/>
  <p:txStyles>
    <p:titleStyle>
      <a:lvl1pPr marL="360000" algn="l" rtl="0" eaLnBrk="1" fontAlgn="base" hangingPunct="1">
        <a:spcBef>
          <a:spcPct val="0"/>
        </a:spcBef>
        <a:spcAft>
          <a:spcPct val="0"/>
        </a:spcAft>
        <a:defRPr sz="3700" b="1" kern="1200">
          <a:solidFill>
            <a:srgbClr val="00355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BA6E5"/>
        </a:buClr>
        <a:buSzPct val="80000"/>
        <a:buFont typeface="Lucida Grande"/>
        <a:buChar char="▶"/>
        <a:defRPr lang="cs-CZ" sz="2500" b="1" kern="1200" dirty="0" smtClean="0">
          <a:solidFill>
            <a:schemeClr val="tx1"/>
          </a:solidFill>
          <a:latin typeface="+mn-lt"/>
          <a:ea typeface="Calibri" panose="020F0502020204030204" pitchFamily="34" charset="0"/>
          <a:cs typeface="Open Sans Light" panose="020B0306030504020204" pitchFamily="34" charset="0"/>
        </a:defRPr>
      </a:lvl1pPr>
      <a:lvl2pPr marL="800100" indent="-342900" algn="l" rtl="0" eaLnBrk="1" fontAlgn="auto" hangingPunct="1">
        <a:spcBef>
          <a:spcPct val="20000"/>
        </a:spcBef>
        <a:spcAft>
          <a:spcPts val="0"/>
        </a:spcAft>
        <a:buClr>
          <a:schemeClr val="bg1">
            <a:lumMod val="65000"/>
          </a:schemeClr>
        </a:buClr>
        <a:buSzPct val="100000"/>
        <a:buFont typeface="Arial"/>
        <a:buChar char="•"/>
        <a:defRPr lang="cs-CZ" sz="1900" b="1" kern="1200">
          <a:solidFill>
            <a:schemeClr val="tx1"/>
          </a:solidFill>
          <a:latin typeface="+mn-lt"/>
          <a:ea typeface="Calibri" panose="020F0502020204030204" pitchFamily="34" charset="0"/>
          <a:cs typeface="Open Sans Light" panose="020B03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65000"/>
          </a:schemeClr>
        </a:buClr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a.Gornerova@i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Elektronické skartační řízení</a:t>
            </a:r>
            <a:br>
              <a:rPr lang="cs-CZ" dirty="0"/>
            </a:br>
            <a:r>
              <a:rPr lang="cs-CZ" dirty="0"/>
              <a:t>z pohledu původce a archivu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4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075240" cy="796950"/>
          </a:xfrm>
        </p:spPr>
        <p:txBody>
          <a:bodyPr>
            <a:normAutofit/>
          </a:bodyPr>
          <a:lstStyle/>
          <a:p>
            <a:r>
              <a:rPr lang="cs-CZ" dirty="0"/>
              <a:t>Založený prázdný el. skartační návrh</a:t>
            </a:r>
            <a:endParaRPr lang="en-US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24A795D-6110-4A1C-AD74-1E98823D8BB2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691183"/>
            <a:ext cx="8231188" cy="434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162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075240" cy="796950"/>
          </a:xfrm>
        </p:spPr>
        <p:txBody>
          <a:bodyPr>
            <a:normAutofit fontScale="90000"/>
          </a:bodyPr>
          <a:lstStyle/>
          <a:p>
            <a:r>
              <a:rPr lang="cs-CZ" dirty="0"/>
              <a:t>Zobrazení a kontrola eSN – po ukládacích jednotkách</a:t>
            </a:r>
            <a:endParaRPr lang="en-US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45047F6-23D6-471D-8399-0A49B222C406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668588"/>
            <a:ext cx="8231188" cy="439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65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Kontrola konfliktů 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7576EE-D69B-4724-9C4C-60FD964F10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8BAC2D-E89C-4C38-8216-0449B0963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5083" y="1599671"/>
            <a:ext cx="7930693" cy="413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82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Řešení konfliktů</a:t>
            </a:r>
            <a:endParaRPr lang="en-US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EDCD6C8-4236-49EF-A9EA-231D2C96D800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2132856"/>
            <a:ext cx="8231188" cy="304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06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Předání eSN do archivu</a:t>
            </a:r>
            <a:endParaRPr lang="en-US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6D68955-7011-4DCD-B8D1-498BACD6B563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2028805"/>
            <a:ext cx="8231188" cy="3670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4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530014"/>
            <a:ext cx="8231188" cy="887624"/>
          </a:xfrm>
        </p:spPr>
        <p:txBody>
          <a:bodyPr>
            <a:normAutofit/>
          </a:bodyPr>
          <a:lstStyle/>
          <a:p>
            <a:r>
              <a:rPr lang="cs-CZ" dirty="0"/>
              <a:t>Vytvoření a stažení eSN</a:t>
            </a:r>
            <a:endParaRPr lang="en-US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E1EF422-7ED9-4B63-8768-C192A1925ACA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3528" y="1556792"/>
            <a:ext cx="8231188" cy="214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55D7B2F-56D1-4E85-8916-4C35D70DFB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95736" y="3214581"/>
            <a:ext cx="5760720" cy="311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78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Nahrání eSN do NARP</a:t>
            </a:r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85BF56-3C49-4370-B727-3580C5BE2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" y="1351286"/>
            <a:ext cx="9036497" cy="1146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CAD9BA7-F4BA-422E-BF38-B9E1FC2E8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6" y="2895675"/>
            <a:ext cx="8193546" cy="2928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47887409-7FDD-4490-A751-9BDE499F3995}"/>
              </a:ext>
            </a:extLst>
          </p:cNvPr>
          <p:cNvSpPr/>
          <p:nvPr/>
        </p:nvSpPr>
        <p:spPr>
          <a:xfrm>
            <a:off x="755576" y="4216116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33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445"/>
          </a:xfrm>
        </p:spPr>
        <p:txBody>
          <a:bodyPr>
            <a:normAutofit/>
          </a:bodyPr>
          <a:lstStyle/>
          <a:p>
            <a:r>
              <a:rPr lang="cs-CZ" dirty="0"/>
              <a:t>Kontrola SIP balíčků validátorem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2996953"/>
            <a:ext cx="823118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endParaRPr lang="cs-CZ" sz="2000" dirty="0">
              <a:solidFill>
                <a:srgbClr val="FF0000"/>
              </a:solidFill>
            </a:endParaRPr>
          </a:p>
          <a:p>
            <a:endParaRPr lang="cs-CZ" sz="2000" dirty="0">
              <a:solidFill>
                <a:srgbClr val="FF0000"/>
              </a:solidFill>
            </a:endParaRPr>
          </a:p>
          <a:p>
            <a:endParaRPr lang="cs-CZ" sz="2000" dirty="0">
              <a:solidFill>
                <a:srgbClr val="FF0000"/>
              </a:solidFill>
            </a:endParaRPr>
          </a:p>
          <a:p>
            <a:endParaRPr lang="cs-CZ" sz="2000" dirty="0">
              <a:solidFill>
                <a:srgbClr val="FF0000"/>
              </a:solidFill>
            </a:endParaRP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Neschválené SIP balíčky je třeba nechat opravit.</a:t>
            </a:r>
          </a:p>
          <a:p>
            <a:r>
              <a:rPr lang="cs-CZ" sz="2000" dirty="0">
                <a:solidFill>
                  <a:srgbClr val="FF0000"/>
                </a:solidFill>
              </a:rPr>
              <a:t>Dokumenty, jejichž SIP balíčky neprošly validací, nejsou navrženy do skartace!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C8DA3F3-D037-4EDC-9DF2-23B874E81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84" y="1047998"/>
            <a:ext cx="6015872" cy="3105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35D8A4F-7A49-48BB-87DC-722E2F207507}"/>
              </a:ext>
            </a:extLst>
          </p:cNvPr>
          <p:cNvSpPr/>
          <p:nvPr/>
        </p:nvSpPr>
        <p:spPr>
          <a:xfrm>
            <a:off x="3347864" y="2140693"/>
            <a:ext cx="720080" cy="306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A0A5AF2-E0F6-4E9B-9E98-4A32DF21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71" y="4281423"/>
            <a:ext cx="7512885" cy="973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5484796-B1A3-4949-B68D-2D2ED72C0EF5}"/>
              </a:ext>
            </a:extLst>
          </p:cNvPr>
          <p:cNvSpPr/>
          <p:nvPr/>
        </p:nvSpPr>
        <p:spPr>
          <a:xfrm>
            <a:off x="1331640" y="4311526"/>
            <a:ext cx="1586525" cy="365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458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Import rozhodnutí archivu</a:t>
            </a:r>
            <a:endParaRPr lang="en-US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FF6E6A7-F7A0-46BE-80DA-D66B920CEA39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1084" y="1988840"/>
            <a:ext cx="8231188" cy="300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66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75240" cy="724942"/>
          </a:xfrm>
        </p:spPr>
        <p:txBody>
          <a:bodyPr>
            <a:normAutofit fontScale="90000"/>
          </a:bodyPr>
          <a:lstStyle/>
          <a:p>
            <a:r>
              <a:rPr lang="cs-CZ" dirty="0"/>
              <a:t>Původce schválí a je spuštěno odmazání (S)</a:t>
            </a:r>
            <a:endParaRPr lang="en-US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11C008B-28F4-46DB-AFC1-F75C9B36D15D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1925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92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skartační řízení (eSŘ)</a:t>
            </a:r>
            <a:endParaRPr lang="en-US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EE552DAE-ED34-44FF-9DC7-AE766A477D2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" t="4678" r="12290" b="8011"/>
          <a:stretch/>
        </p:blipFill>
        <p:spPr>
          <a:xfrm>
            <a:off x="971600" y="1556793"/>
            <a:ext cx="6664827" cy="3744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Export pro archiv (A)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00AD14-7C1B-49B4-97F8-70894BC5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54" y="1474785"/>
            <a:ext cx="8204475" cy="54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974F0F6E-F1CE-477F-AC67-55EBD2FFFC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11741" y="2094353"/>
            <a:ext cx="8231188" cy="42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627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Nahrání  přejímky a výmaz složek</a:t>
            </a:r>
            <a:endParaRPr lang="en-US" dirty="0"/>
          </a:p>
        </p:txBody>
      </p:sp>
      <p:pic>
        <p:nvPicPr>
          <p:cNvPr id="2" name="Zástupný symbol pro obsah 1">
            <a:extLst>
              <a:ext uri="{FF2B5EF4-FFF2-40B4-BE49-F238E27FC236}">
                <a16:creationId xmlns:a16="http://schemas.microsoft.com/office/drawing/2014/main" id="{3B184A19-2F3D-4F6F-BA1B-3413E7A795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7544" y="1556792"/>
            <a:ext cx="813690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3D4364-3864-4752-98C4-10CFB5AD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51" y="3789040"/>
            <a:ext cx="8183499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241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4"/>
          <p:cNvSpPr>
            <a:spLocks noChangeArrowheads="1"/>
          </p:cNvSpPr>
          <p:nvPr/>
        </p:nvSpPr>
        <p:spPr bwMode="auto">
          <a:xfrm>
            <a:off x="3733982" y="3775995"/>
            <a:ext cx="1676036" cy="32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cs-CZ" altLang="cs-CZ" sz="1500" dirty="0">
                <a:solidFill>
                  <a:srgbClr val="1BA6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cs-CZ" altLang="cs-CZ" sz="15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altLang="cs-CZ" sz="1500" dirty="0">
                <a:solidFill>
                  <a:srgbClr val="1BA6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iczgroup</a:t>
            </a:r>
            <a:r>
              <a:rPr lang="cs-CZ" altLang="cs-CZ" sz="15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altLang="cs-CZ" sz="1500" dirty="0">
                <a:solidFill>
                  <a:srgbClr val="1BA6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</a:p>
        </p:txBody>
      </p:sp>
      <p:pic>
        <p:nvPicPr>
          <p:cNvPr id="11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251200"/>
            <a:ext cx="91281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2562225"/>
            <a:ext cx="10604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0B57A81-B7BF-4BBA-AA75-8AF60530723A}"/>
              </a:ext>
            </a:extLst>
          </p:cNvPr>
          <p:cNvSpPr/>
          <p:nvPr/>
        </p:nvSpPr>
        <p:spPr>
          <a:xfrm>
            <a:off x="2286000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Jana Görnerová</a:t>
            </a:r>
          </a:p>
          <a:p>
            <a:pPr algn="ctr"/>
            <a:r>
              <a:rPr lang="cs-CZ" dirty="0">
                <a:hlinkClick r:id="rId4"/>
              </a:rPr>
              <a:t>Jana.Gornerova@i.cz</a:t>
            </a:r>
            <a:endParaRPr lang="cs-CZ" dirty="0"/>
          </a:p>
          <a:p>
            <a:pPr algn="ctr"/>
            <a:r>
              <a:rPr lang="cs-CZ" dirty="0"/>
              <a:t>724429808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el. skartačního řízení (eSŘ)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Původce</a:t>
            </a:r>
            <a:endParaRPr lang="en-US" dirty="0"/>
          </a:p>
          <a:p>
            <a:r>
              <a:rPr lang="cs-CZ" dirty="0"/>
              <a:t>Kontaktovat dodavatele spisovny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kontrola konfigurace spisovny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kontrola nepřijatých balíčků do spisovny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Kontaktovat příslušný archiv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přístup do Národního archivního portálu – dále NARP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66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Původce                      Archiv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2"/>
          </a:xfrm>
        </p:spPr>
        <p:txBody>
          <a:bodyPr>
            <a:normAutofit/>
          </a:bodyPr>
          <a:lstStyle/>
          <a:p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lvl="0"/>
            <a:endParaRPr lang="cs-CZ" dirty="0"/>
          </a:p>
          <a:p>
            <a:pPr lvl="0">
              <a:spcBef>
                <a:spcPts val="500"/>
              </a:spcBef>
            </a:pPr>
            <a:r>
              <a:rPr lang="cs-CZ" sz="1800" dirty="0"/>
              <a:t>Archivář přijme návrh eSN od původce, přidělí mu číslo jednací</a:t>
            </a:r>
          </a:p>
          <a:p>
            <a:pPr lvl="0">
              <a:spcBef>
                <a:spcPts val="500"/>
              </a:spcBef>
            </a:pPr>
            <a:r>
              <a:rPr lang="cs-CZ" sz="1800" dirty="0"/>
              <a:t>Archivář prohlédne navržené dokumenty</a:t>
            </a:r>
          </a:p>
          <a:p>
            <a:pPr lvl="0">
              <a:spcBef>
                <a:spcPts val="500"/>
              </a:spcBef>
            </a:pPr>
            <a:r>
              <a:rPr lang="cs-CZ" sz="1800" dirty="0"/>
              <a:t>Archivář vybere dokumenty </a:t>
            </a:r>
            <a:br>
              <a:rPr lang="cs-CZ" sz="1800" dirty="0"/>
            </a:br>
            <a:r>
              <a:rPr lang="cs-CZ" sz="1800" dirty="0"/>
              <a:t>k dohlídce a pošle xml původci </a:t>
            </a:r>
            <a:br>
              <a:rPr lang="cs-CZ" sz="1800" dirty="0"/>
            </a:br>
            <a:r>
              <a:rPr lang="cs-CZ" sz="1800" dirty="0"/>
              <a:t>(DS nebo mailem).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/>
          </a:bodyPr>
          <a:lstStyle/>
          <a:p>
            <a:pPr lvl="0">
              <a:spcBef>
                <a:spcPts val="500"/>
              </a:spcBef>
            </a:pPr>
            <a:r>
              <a:rPr lang="cs-CZ" sz="1800" dirty="0"/>
              <a:t>Založí eSŘ a vytvoří eSN </a:t>
            </a:r>
            <a:br>
              <a:rPr lang="cs-CZ" sz="1800" dirty="0"/>
            </a:br>
            <a:r>
              <a:rPr lang="cs-CZ" sz="1800" dirty="0"/>
              <a:t>ve spisovně</a:t>
            </a:r>
          </a:p>
          <a:p>
            <a:pPr lvl="0">
              <a:spcBef>
                <a:spcPts val="500"/>
              </a:spcBef>
            </a:pPr>
            <a:r>
              <a:rPr lang="cs-CZ" sz="1800" dirty="0"/>
              <a:t>Nahraje SIP balíčky z eSN </a:t>
            </a:r>
            <a:br>
              <a:rPr lang="cs-CZ" sz="1800" dirty="0"/>
            </a:br>
            <a:r>
              <a:rPr lang="cs-CZ" sz="1800" dirty="0"/>
              <a:t>do NARP</a:t>
            </a:r>
          </a:p>
          <a:p>
            <a:pPr lvl="0">
              <a:spcBef>
                <a:spcPts val="500"/>
              </a:spcBef>
            </a:pPr>
            <a:r>
              <a:rPr lang="cs-CZ" sz="1800" dirty="0"/>
              <a:t>Zkontroluje, zda všechny SIP balíčky prošly validátorem a případně kontaktuje dodavatele spisovny</a:t>
            </a:r>
          </a:p>
          <a:p>
            <a:pPr lvl="0">
              <a:spcBef>
                <a:spcPts val="500"/>
              </a:spcBef>
            </a:pPr>
            <a:r>
              <a:rPr lang="cs-CZ" sz="1800" dirty="0"/>
              <a:t>Informuje archiv o kompletně předaném skartačním návrhu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Původce                      Archiv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cs-CZ" sz="3800" dirty="0"/>
              <a:t>Prohlédne SIPy s nahranými dokumenty a vyžádá další SIPy </a:t>
            </a:r>
            <a:br>
              <a:rPr lang="cs-CZ" sz="3800" dirty="0"/>
            </a:br>
            <a:r>
              <a:rPr lang="cs-CZ" sz="3800" dirty="0"/>
              <a:t>nebo vydá rozhodnutí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cs-CZ" sz="3800" dirty="0"/>
              <a:t>Napíše protokol o skartačním řízení </a:t>
            </a:r>
            <a:br>
              <a:rPr lang="cs-CZ" sz="3800" dirty="0"/>
            </a:br>
            <a:r>
              <a:rPr lang="cs-CZ" sz="3800" dirty="0"/>
              <a:t>a jako přílohu přidá konečný seznam XML a PDF a  odešle datovou schránkou původci.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cs-CZ" sz="3800" dirty="0"/>
              <a:t>Archivář v portálu založí přejímku.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cs-CZ" sz="3800" dirty="0"/>
              <a:t>Nahraje soubor k dohlídce (XML) </a:t>
            </a:r>
            <a:br>
              <a:rPr lang="cs-CZ" sz="3800" dirty="0"/>
            </a:br>
            <a:r>
              <a:rPr lang="cs-CZ" sz="3800" dirty="0"/>
              <a:t>do spisovny</a:t>
            </a:r>
          </a:p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cs-CZ" sz="3800" dirty="0"/>
              <a:t>Stáhne vygenerované SIP balíčky </a:t>
            </a:r>
            <a:br>
              <a:rPr lang="cs-CZ" sz="3800" dirty="0"/>
            </a:br>
            <a:r>
              <a:rPr lang="cs-CZ" sz="3800" dirty="0"/>
              <a:t>ze spisovny</a:t>
            </a:r>
          </a:p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cs-CZ" sz="3800" dirty="0"/>
              <a:t>Nahraje na NARP</a:t>
            </a:r>
          </a:p>
          <a:p>
            <a:pPr lvl="0">
              <a:lnSpc>
                <a:spcPct val="120000"/>
              </a:lnSpc>
              <a:spcBef>
                <a:spcPts val="500"/>
              </a:spcBef>
            </a:pPr>
            <a:r>
              <a:rPr lang="cs-CZ" sz="3800" dirty="0"/>
              <a:t>Připraví analogové dokumenty </a:t>
            </a:r>
            <a:br>
              <a:rPr lang="cs-CZ" sz="3800" dirty="0"/>
            </a:br>
            <a:r>
              <a:rPr lang="cs-CZ" sz="3800" dirty="0"/>
              <a:t>k fyzické prohlídce</a:t>
            </a:r>
          </a:p>
          <a:p>
            <a:pPr lvl="0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3490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Původce                      Archiv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1800" dirty="0"/>
          </a:p>
          <a:p>
            <a:pPr lvl="0"/>
            <a:endParaRPr lang="cs-CZ" sz="1800" dirty="0"/>
          </a:p>
          <a:p>
            <a:pPr lvl="0"/>
            <a:endParaRPr lang="cs-CZ" sz="1800" dirty="0"/>
          </a:p>
          <a:p>
            <a:pPr lvl="0"/>
            <a:endParaRPr lang="cs-CZ" sz="1800" dirty="0"/>
          </a:p>
          <a:p>
            <a:pPr lvl="0"/>
            <a:endParaRPr lang="cs-CZ" sz="1800" dirty="0"/>
          </a:p>
          <a:p>
            <a:pPr lvl="0">
              <a:spcBef>
                <a:spcPts val="500"/>
              </a:spcBef>
            </a:pPr>
            <a:r>
              <a:rPr lang="cs-CZ" sz="1800" dirty="0"/>
              <a:t>Vytvoří úřední záznam o převzetí. K záznamu připojí jako přílohu seznam (xml) s informací o uložení dokumentů v NDA s jednoznačnými identifikátory </a:t>
            </a:r>
          </a:p>
          <a:p>
            <a:pPr lvl="0">
              <a:spcBef>
                <a:spcPts val="500"/>
              </a:spcBef>
            </a:pPr>
            <a:r>
              <a:rPr lang="cs-CZ" sz="1800" dirty="0"/>
              <a:t>Vše odešle původci DS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cs-CZ" sz="1800" dirty="0"/>
              <a:t>Nahraje rozhodnutí archivu (XML)</a:t>
            </a:r>
          </a:p>
          <a:p>
            <a:pPr>
              <a:spcBef>
                <a:spcPts val="500"/>
              </a:spcBef>
            </a:pPr>
            <a:r>
              <a:rPr lang="cs-CZ" sz="1800" dirty="0"/>
              <a:t>Schválí eSN ve spisovně</a:t>
            </a:r>
          </a:p>
          <a:p>
            <a:pPr>
              <a:spcBef>
                <a:spcPts val="500"/>
              </a:spcBef>
            </a:pPr>
            <a:r>
              <a:rPr lang="cs-CZ" sz="1800" dirty="0"/>
              <a:t>Vygeneruje požadované SIPy (A) </a:t>
            </a:r>
          </a:p>
          <a:p>
            <a:pPr>
              <a:spcBef>
                <a:spcPts val="500"/>
              </a:spcBef>
            </a:pPr>
            <a:r>
              <a:rPr lang="cs-CZ" sz="1800" dirty="0"/>
              <a:t>Nahraje SIPy na NARP</a:t>
            </a:r>
          </a:p>
          <a:p>
            <a:pPr>
              <a:spcBef>
                <a:spcPts val="500"/>
              </a:spcBef>
            </a:pPr>
            <a:r>
              <a:rPr lang="cs-CZ" sz="1800" dirty="0"/>
              <a:t>Předá analogové dokumenty do archivu</a:t>
            </a:r>
          </a:p>
        </p:txBody>
      </p:sp>
    </p:spTree>
    <p:extLst>
      <p:ext uri="{BB962C8B-B14F-4D97-AF65-F5344CB8AC3E}">
        <p14:creationId xmlns:p14="http://schemas.microsoft.com/office/powerpoint/2010/main" val="224838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Původce                      Archiv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cs-CZ" sz="2400" dirty="0"/>
              <a:t>Nahraje seznam o převzetí (XML) do spisovny</a:t>
            </a:r>
          </a:p>
          <a:p>
            <a:pPr lvl="0">
              <a:spcBef>
                <a:spcPts val="1200"/>
              </a:spcBef>
            </a:pPr>
            <a:r>
              <a:rPr lang="cs-CZ" sz="2400" dirty="0"/>
              <a:t>Zkontroluje, zda se informace o eSŘ správně přepsaly do spisovny</a:t>
            </a:r>
          </a:p>
          <a:p>
            <a:pPr lvl="0">
              <a:spcBef>
                <a:spcPts val="1200"/>
              </a:spcBef>
            </a:pPr>
            <a:r>
              <a:rPr lang="cs-CZ" sz="2400" dirty="0"/>
              <a:t>eSŘ je ukončeno</a:t>
            </a:r>
          </a:p>
          <a:p>
            <a:pPr lvl="0">
              <a:spcBef>
                <a:spcPts val="1200"/>
              </a:spcBef>
            </a:pPr>
            <a:r>
              <a:rPr lang="cs-CZ" sz="2400" dirty="0"/>
              <a:t>Smaže složky se soubory eSŘ</a:t>
            </a:r>
          </a:p>
        </p:txBody>
      </p:sp>
    </p:spTree>
    <p:extLst>
      <p:ext uri="{BB962C8B-B14F-4D97-AF65-F5344CB8AC3E}">
        <p14:creationId xmlns:p14="http://schemas.microsoft.com/office/powerpoint/2010/main" val="338468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8ABBC13-3CCF-4C7C-8210-3377D70E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6B49CD-1B78-4EEC-A140-51873B4A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skartace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00EA8417-B924-4F44-997A-C1D93BCE0BA9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57200" y="1600200"/>
          <a:ext cx="7571184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DE951ED-5BE0-4F74-8FC8-6A1739A240CB}"/>
              </a:ext>
            </a:extLst>
          </p:cNvPr>
          <p:cNvSpPr/>
          <p:nvPr/>
        </p:nvSpPr>
        <p:spPr>
          <a:xfrm>
            <a:off x="6012160" y="2636912"/>
            <a:ext cx="2952328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Předat k posouzení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2953BF37-F4DA-4105-8D0F-B429FF737F96}"/>
              </a:ext>
            </a:extLst>
          </p:cNvPr>
          <p:cNvSpPr/>
          <p:nvPr/>
        </p:nvSpPr>
        <p:spPr>
          <a:xfrm>
            <a:off x="6012160" y="4108214"/>
            <a:ext cx="2952328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Schválit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DC70B14-2C0A-4648-8791-B7734AADBBE8}"/>
              </a:ext>
            </a:extLst>
          </p:cNvPr>
          <p:cNvSpPr/>
          <p:nvPr/>
        </p:nvSpPr>
        <p:spPr>
          <a:xfrm>
            <a:off x="6012160" y="1196752"/>
            <a:ext cx="2952328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Nový skartační návrh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01024F1-D758-47D6-B1FC-701640FB5FD8}"/>
              </a:ext>
            </a:extLst>
          </p:cNvPr>
          <p:cNvSpPr/>
          <p:nvPr/>
        </p:nvSpPr>
        <p:spPr>
          <a:xfrm>
            <a:off x="6012160" y="5494094"/>
            <a:ext cx="2952328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Kompletně převzato</a:t>
            </a:r>
          </a:p>
        </p:txBody>
      </p:sp>
    </p:spTree>
    <p:extLst>
      <p:ext uri="{BB962C8B-B14F-4D97-AF65-F5344CB8AC3E}">
        <p14:creationId xmlns:p14="http://schemas.microsoft.com/office/powerpoint/2010/main" val="122284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324-F9A8-4F73-A8C5-CD5568E3C227}" type="slidenum">
              <a:rPr lang="cs-CZ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Založení el. skartačního návrhu ve spisovně</a:t>
            </a:r>
            <a:endParaRPr lang="en-US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ECA390A-7AB5-4527-8199-DFEBBDF5A6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770340" cy="5297770"/>
          </a:xfrm>
        </p:spPr>
      </p:pic>
    </p:spTree>
    <p:extLst>
      <p:ext uri="{BB962C8B-B14F-4D97-AF65-F5344CB8AC3E}">
        <p14:creationId xmlns:p14="http://schemas.microsoft.com/office/powerpoint/2010/main" val="5343617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F846ECEE-2191-4880-94CF-57B64756AE15}" vid="{56ED65C4-8F34-410D-8A1C-F43755021DB8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Prezentace_ICZ_šablona_4ku3__1604</Template>
  <TotalTime>2288</TotalTime>
  <Words>434</Words>
  <Application>Microsoft Office PowerPoint</Application>
  <PresentationFormat>Předvádění na obrazovce (4:3)</PresentationFormat>
  <Paragraphs>136</Paragraphs>
  <Slides>22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Lucida Grande</vt:lpstr>
      <vt:lpstr>Open Sans Light</vt:lpstr>
      <vt:lpstr>Times New Roman</vt:lpstr>
      <vt:lpstr>Motiv systému Office</vt:lpstr>
      <vt:lpstr>Elektronické skartační řízení z pohledu původce a archivu</vt:lpstr>
      <vt:lpstr>Elektronické skartační řízení (eSŘ)</vt:lpstr>
      <vt:lpstr>Příprava el. skartačního řízení (eSŘ)</vt:lpstr>
      <vt:lpstr>Původce                      Archiv</vt:lpstr>
      <vt:lpstr>Původce                      Archiv</vt:lpstr>
      <vt:lpstr>Původce                      Archiv</vt:lpstr>
      <vt:lpstr>Původce                      Archiv</vt:lpstr>
      <vt:lpstr>Postup skartace</vt:lpstr>
      <vt:lpstr>Založení el. skartačního návrhu ve spisovně</vt:lpstr>
      <vt:lpstr>Založený prázdný el. skartační návrh</vt:lpstr>
      <vt:lpstr>Zobrazení a kontrola eSN – po ukládacích jednotkách</vt:lpstr>
      <vt:lpstr>Kontrola konfliktů </vt:lpstr>
      <vt:lpstr>Řešení konfliktů</vt:lpstr>
      <vt:lpstr>Předání eSN do archivu</vt:lpstr>
      <vt:lpstr>Vytvoření a stažení eSN</vt:lpstr>
      <vt:lpstr>Nahrání eSN do NARP</vt:lpstr>
      <vt:lpstr>Kontrola SIP balíčků validátorem</vt:lpstr>
      <vt:lpstr>Import rozhodnutí archivu</vt:lpstr>
      <vt:lpstr>Původce schválí a je spuštěno odmazání (S)</vt:lpstr>
      <vt:lpstr>Export pro archiv (A)</vt:lpstr>
      <vt:lpstr>Nahrání  přejímky a výmaz složek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 Merunková</dc:creator>
  <cp:lastModifiedBy>Kristýna Topolová</cp:lastModifiedBy>
  <cp:revision>75</cp:revision>
  <dcterms:created xsi:type="dcterms:W3CDTF">2018-01-11T10:58:18Z</dcterms:created>
  <dcterms:modified xsi:type="dcterms:W3CDTF">2021-11-15T12:00:22Z</dcterms:modified>
</cp:coreProperties>
</file>